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8" r:id="rId5"/>
    <p:sldId id="259" r:id="rId6"/>
    <p:sldId id="281" r:id="rId7"/>
    <p:sldId id="279" r:id="rId8"/>
    <p:sldId id="276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Thomas" initials="AT" lastIdx="4" clrIdx="0">
    <p:extLst>
      <p:ext uri="{19B8F6BF-5375-455C-9EA6-DF929625EA0E}">
        <p15:presenceInfo xmlns:p15="http://schemas.microsoft.com/office/powerpoint/2012/main" userId="Anne Thom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E269"/>
    <a:srgbClr val="706EE1"/>
    <a:srgbClr val="47D2ED"/>
    <a:srgbClr val="DE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/>
          <a:lstStyle>
            <a:lvl1pPr algn="r">
              <a:defRPr sz="1200"/>
            </a:lvl1pPr>
          </a:lstStyle>
          <a:p>
            <a:fld id="{D395CB25-78FC-47AB-AFC2-923850DB75DA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 anchor="b"/>
          <a:lstStyle>
            <a:lvl1pPr algn="r">
              <a:defRPr sz="1200"/>
            </a:lvl1pPr>
          </a:lstStyle>
          <a:p>
            <a:fld id="{20BF82B4-C639-4666-A442-3A8A766987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/>
          <a:lstStyle>
            <a:lvl1pPr algn="r">
              <a:defRPr sz="1200"/>
            </a:lvl1pPr>
          </a:lstStyle>
          <a:p>
            <a:fld id="{FAD6BE2C-84FD-48C9-8367-7A0A2C049F33}" type="datetimeFigureOut">
              <a:rPr lang="en-US" smtClean="0"/>
              <a:pPr/>
              <a:t>1/27/2016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9" rIns="92117" bIns="460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117" tIns="46059" rIns="92117" bIns="460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117" tIns="46059" rIns="92117" bIns="46059" rtlCol="0" anchor="b"/>
          <a:lstStyle>
            <a:lvl1pPr algn="r">
              <a:defRPr sz="1200"/>
            </a:lvl1pPr>
          </a:lstStyle>
          <a:p>
            <a:fld id="{79250DDD-8407-435D-8EA7-82E949680F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4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50DDD-8407-435D-8EA7-82E949680F2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8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50DDD-8407-435D-8EA7-82E949680F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2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50DDD-8407-435D-8EA7-82E949680F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4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5" y="1292913"/>
            <a:ext cx="8438320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7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789074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7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52603" y="1306078"/>
            <a:ext cx="8438797" cy="50967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2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45700" lvl="0" indent="-247031" algn="l" defTabSz="892778" rtl="0" eaLnBrk="1" fontAlgn="base" latinLnBrk="0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53587" y="1292913"/>
            <a:ext cx="4004323" cy="50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31" indent="-247031" algn="l" defTabSz="892778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740140" y="1292912"/>
            <a:ext cx="4004563" cy="5096770"/>
          </a:xfrm>
          <a:prstGeom prst="rect">
            <a:avLst/>
          </a:prstGeom>
        </p:spPr>
        <p:txBody>
          <a:bodyPr>
            <a:normAutofit/>
          </a:bodyPr>
          <a:lstStyle>
            <a:lvl1pPr marL="247031" indent="-247031" algn="l" defTabSz="892778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155" y="4296449"/>
            <a:ext cx="8215366" cy="589709"/>
          </a:xfrm>
          <a:prstGeom prst="rect">
            <a:avLst/>
          </a:prstGeom>
        </p:spPr>
        <p:txBody>
          <a:bodyPr lIns="83210" tIns="41605" rIns="83210" bIns="41605" anchor="b">
            <a:normAutofit/>
          </a:bodyPr>
          <a:lstStyle>
            <a:lvl1pPr>
              <a:defRPr sz="33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153" y="4886160"/>
            <a:ext cx="8223960" cy="539163"/>
          </a:xfrm>
          <a:prstGeom prst="rect">
            <a:avLst/>
          </a:prstGeom>
        </p:spPr>
        <p:txBody>
          <a:bodyPr lIns="83210" rIns="83210">
            <a:normAutofit/>
          </a:bodyPr>
          <a:lstStyle>
            <a:lvl1pPr marL="0" indent="0" algn="l">
              <a:buNone/>
              <a:defRPr sz="2900">
                <a:solidFill>
                  <a:schemeClr val="tx1"/>
                </a:solidFill>
              </a:defRPr>
            </a:lvl1pPr>
            <a:lvl2pPr marL="4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60354" y="2121280"/>
            <a:ext cx="4623292" cy="1769127"/>
          </a:xfrm>
          <a:prstGeom prst="rect">
            <a:avLst/>
          </a:prstGeom>
        </p:spPr>
        <p:txBody>
          <a:bodyPr>
            <a:noAutofit/>
          </a:bodyPr>
          <a:lstStyle>
            <a:lvl1pPr marL="245700">
              <a:lnSpc>
                <a:spcPct val="150000"/>
              </a:lnSpc>
              <a:spcBef>
                <a:spcPts val="546"/>
              </a:spcBef>
              <a:buSzPct val="100000"/>
              <a:defRPr lang="en-US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45700" lvl="0" indent="-247031" algn="l" defTabSz="892778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45700" lvl="0" indent="-247031" algn="l" defTabSz="892778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45700" lvl="0" indent="-247031" algn="l" defTabSz="892778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0811" y="102818"/>
            <a:ext cx="8834097" cy="8358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80192" y="102558"/>
            <a:ext cx="8834097" cy="83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6552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3525" y="1287062"/>
            <a:ext cx="8438320" cy="5095600"/>
          </a:xfrm>
          <a:prstGeom prst="rect">
            <a:avLst/>
          </a:prstGeom>
        </p:spPr>
        <p:txBody>
          <a:bodyPr vert="horz" lIns="83210" tIns="41605" rIns="83210" bIns="4160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Notes"/>
          <p:cNvSpPr txBox="1">
            <a:spLocks noChangeArrowheads="1"/>
          </p:cNvSpPr>
          <p:nvPr/>
        </p:nvSpPr>
        <p:spPr bwMode="auto">
          <a:xfrm>
            <a:off x="209762" y="6500691"/>
            <a:ext cx="6145499" cy="1384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67577" indent="-167577" defTabSz="801767" fontAlgn="t"/>
            <a:endParaRPr lang="en-CA" sz="900" noProof="0" dirty="0"/>
          </a:p>
        </p:txBody>
      </p:sp>
      <p:pic>
        <p:nvPicPr>
          <p:cNvPr id="5" name="Picture 4" descr="purple.eps"/>
          <p:cNvPicPr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85" y="6225600"/>
            <a:ext cx="1485715" cy="4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893014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031" marR="0" indent="-247031" algn="l" defTabSz="892778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2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22954" marR="0" indent="-108347" algn="l" defTabSz="892778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957787" marR="0" indent="-261478" algn="l" defTabSz="892778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323045" marR="0" indent="-191384" algn="l" defTabSz="89301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9282" indent="-223254" algn="l" defTabSz="89301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455789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2296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803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95310" indent="-223254" algn="l" defTabSz="8930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30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507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3014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521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6028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2535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79042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25549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72056" algn="l" defTabSz="8930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uanne.sailors@tn-asd.org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0600"/>
            <a:ext cx="9144000" cy="589709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smtClean="0">
                <a:latin typeface="Futura Std Book" pitchFamily="34" charset="0"/>
              </a:rPr>
              <a:t>Migrant Program Policy </a:t>
            </a:r>
            <a:r>
              <a:rPr lang="en-US" sz="3600" b="0" smtClean="0">
                <a:latin typeface="Futura Std Book" pitchFamily="34" charset="0"/>
              </a:rPr>
              <a:t>and Compliance</a:t>
            </a:r>
            <a:endParaRPr lang="en-US" sz="3600" b="0" dirty="0">
              <a:latin typeface="Futura Std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80926"/>
            <a:ext cx="9144000" cy="53916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Futura Std Book" pitchFamily="34" charset="0"/>
              </a:rPr>
              <a:t>A Resource for Operators</a:t>
            </a:r>
            <a:endParaRPr lang="en-US" sz="2400" dirty="0">
              <a:latin typeface="Futura Std Book" pitchFamily="34" charset="0"/>
            </a:endParaRPr>
          </a:p>
        </p:txBody>
      </p:sp>
      <p:pic>
        <p:nvPicPr>
          <p:cNvPr id="7" name="Picture 6" descr="shaded_greenandpurplelogo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62760"/>
            <a:ext cx="3962400" cy="390444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447800" y="5435617"/>
            <a:ext cx="6217920" cy="0"/>
          </a:xfrm>
          <a:prstGeom prst="line">
            <a:avLst/>
          </a:prstGeom>
          <a:ln w="19050">
            <a:solidFill>
              <a:srgbClr val="080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59" y="533400"/>
            <a:ext cx="8391441" cy="2133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Futura Std Book" pitchFamily="34" charset="0"/>
              </a:rPr>
              <a:t>Goal: </a:t>
            </a:r>
            <a:br>
              <a:rPr lang="en-US" sz="3600" b="1" dirty="0" smtClean="0">
                <a:latin typeface="Futura Std Book" pitchFamily="34" charset="0"/>
              </a:rPr>
            </a:br>
            <a:r>
              <a:rPr lang="en-US" dirty="0" smtClean="0">
                <a:latin typeface="Futura Std Book" pitchFamily="34" charset="0"/>
              </a:rPr>
              <a:t/>
            </a:r>
            <a:br>
              <a:rPr lang="en-US" dirty="0" smtClean="0">
                <a:latin typeface="Futura Std Book" pitchFamily="34" charset="0"/>
              </a:rPr>
            </a:br>
            <a:r>
              <a:rPr lang="en-US" dirty="0" smtClean="0">
                <a:latin typeface="Futura Std Book" pitchFamily="34" charset="0"/>
              </a:rPr>
              <a:t>To ensure streamlined access for all students requiring Special Programs</a:t>
            </a:r>
            <a:endParaRPr lang="en-US" dirty="0">
              <a:latin typeface="Futura Std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549830"/>
            <a:ext cx="990600" cy="461665"/>
          </a:xfrm>
          <a:prstGeom prst="rect">
            <a:avLst/>
          </a:prstGeom>
          <a:solidFill>
            <a:srgbClr val="A1E26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ESL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5554890"/>
            <a:ext cx="1905000" cy="461665"/>
          </a:xfrm>
          <a:prstGeom prst="rect">
            <a:avLst/>
          </a:prstGeom>
          <a:solidFill>
            <a:srgbClr val="A1E26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Homeless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554890"/>
            <a:ext cx="1514219" cy="461665"/>
          </a:xfrm>
          <a:prstGeom prst="rect">
            <a:avLst/>
          </a:prstGeom>
          <a:solidFill>
            <a:srgbClr val="A1E26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Migrant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5535542"/>
            <a:ext cx="1905000" cy="461665"/>
          </a:xfrm>
          <a:prstGeom prst="rect">
            <a:avLst/>
          </a:prstGeom>
          <a:solidFill>
            <a:srgbClr val="A1E269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SpEd*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1638" y="2830189"/>
            <a:ext cx="5943600" cy="584775"/>
          </a:xfrm>
          <a:prstGeom prst="rect">
            <a:avLst/>
          </a:prstGeom>
          <a:solidFill>
            <a:srgbClr val="706EE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Enrollment and Registration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19176" y="3433931"/>
            <a:ext cx="3548103" cy="1976269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67279" y="3433931"/>
            <a:ext cx="3395621" cy="1976269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124200" y="3433931"/>
            <a:ext cx="1443079" cy="1989446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67279" y="3433931"/>
            <a:ext cx="1164390" cy="1976269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Futura Std Book" pitchFamily="34" charset="0"/>
              </a:rPr>
              <a:t>Migrant Students / Title I Part C:</a:t>
            </a:r>
            <a:endParaRPr lang="en-US" dirty="0">
              <a:latin typeface="Futura Std Book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83569"/>
              </p:ext>
            </p:extLst>
          </p:nvPr>
        </p:nvGraphicFramePr>
        <p:xfrm>
          <a:off x="152400" y="762000"/>
          <a:ext cx="8839200" cy="5320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6553200"/>
              </a:tblGrid>
              <a:tr h="1477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utura Std Book" pitchFamily="34" charset="0"/>
                        </a:rPr>
                        <a:t>How do I determine if a student is</a:t>
                      </a:r>
                      <a:r>
                        <a:rPr lang="en-US" sz="2000" baseline="0" dirty="0" smtClean="0">
                          <a:latin typeface="Futura Std Book" pitchFamily="34" charset="0"/>
                        </a:rPr>
                        <a:t> Migrant?</a:t>
                      </a:r>
                      <a:endParaRPr lang="en-US" sz="2000" dirty="0">
                        <a:latin typeface="Futura Std Boo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E269"/>
                    </a:solidFill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Use the Occupational Survey 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as 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part of your registration materials </a:t>
                      </a:r>
                      <a:r>
                        <a:rPr kumimoji="0" 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for every </a:t>
                      </a:r>
                      <a:r>
                        <a:rPr kumimoji="0" 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student.</a:t>
                      </a:r>
                    </a:p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Assign 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someone from your staff to check all Occupational Surveys and </a:t>
                      </a:r>
                      <a:r>
                        <a:rPr kumimoji="0" lang="en-US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if t</a:t>
                      </a:r>
                      <a:r>
                        <a:rPr lang="en-US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Futura Std Book"/>
                          <a:ea typeface="+mn-ea"/>
                          <a:cs typeface="+mn-cs"/>
                        </a:rPr>
                        <a:t>he form is returned with any one of the questions answered in the affirmative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Futura Std Book"/>
                          <a:ea typeface="+mn-ea"/>
                          <a:cs typeface="+mn-cs"/>
                        </a:rPr>
                        <a:t>, the form is directed to the address on the bottom of the form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Futura Std Book"/>
                          <a:ea typeface="+mn-ea"/>
                          <a:cs typeface="+mn-cs"/>
                        </a:rPr>
                        <a:t> – and always 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Futura Std Book"/>
                          <a:ea typeface="+mn-ea"/>
                          <a:cs typeface="+mn-cs"/>
                        </a:rPr>
                        <a:t>eep a copy on file</a:t>
                      </a:r>
                      <a:endParaRPr kumimoji="0" 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utura Std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983"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latin typeface="Futura Std Boo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Futura Std Book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29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utura Std Book" pitchFamily="34" charset="0"/>
                        </a:rPr>
                        <a:t>What</a:t>
                      </a:r>
                      <a:r>
                        <a:rPr lang="en-US" sz="2000" baseline="0" dirty="0" smtClean="0">
                          <a:latin typeface="Futura Std Book" pitchFamily="34" charset="0"/>
                        </a:rPr>
                        <a:t> am I required to do under Federal Guidelines?</a:t>
                      </a:r>
                      <a:endParaRPr lang="en-US" sz="2000" dirty="0">
                        <a:latin typeface="Futura Std Boo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E269"/>
                    </a:solidFill>
                  </a:tcPr>
                </a:tc>
                <a:tc>
                  <a:txBody>
                    <a:bodyPr/>
                    <a:lstStyle/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Ensure accurate review of Occupational Surveys and keep all forms on-site in student cumulative folders for one year</a:t>
                      </a:r>
                    </a:p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Ensure all students identified as Migrant receive free lunch - with no application required for the parents/family</a:t>
                      </a:r>
                    </a:p>
                    <a:p>
                      <a:pPr marL="131763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Additionally, ensure students receive the following</a:t>
                      </a:r>
                    </a:p>
                    <a:p>
                      <a:pPr marL="457200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Assistance getting school supplies, uniforms, and immunization records</a:t>
                      </a:r>
                    </a:p>
                    <a:p>
                      <a:pPr marL="457200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Fee Waivers</a:t>
                      </a:r>
                    </a:p>
                    <a:p>
                      <a:pPr marL="457200" marR="0" lvl="0" indent="-1460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Verdana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Assistance with community family services (when needed</a:t>
                      </a:r>
                      <a:r>
                        <a:rPr kumimoji="0" 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/>
                          <a:ea typeface="+mn-ea"/>
                          <a:cs typeface="+mn-cs"/>
                        </a:rPr>
                        <a:t>)</a:t>
                      </a:r>
                      <a:endParaRPr kumimoji="0" lang="en-US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utura Std Book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endParaRPr lang="en-US" sz="600" dirty="0">
                        <a:latin typeface="Futura Std Book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Futura Std Book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10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Futura Std Book" pitchFamily="34" charset="0"/>
                        </a:rPr>
                        <a:t>Reporting</a:t>
                      </a:r>
                      <a:r>
                        <a:rPr lang="en-US" sz="2000" baseline="0" dirty="0" smtClean="0">
                          <a:latin typeface="Futura Std Book" pitchFamily="34" charset="0"/>
                        </a:rPr>
                        <a:t> Requirements</a:t>
                      </a:r>
                      <a:endParaRPr lang="en-US" sz="2000" dirty="0">
                        <a:latin typeface="Futura Std Boo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1E269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0" indent="-2857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 pitchFamily="34" charset="0"/>
                          <a:ea typeface="+mn-ea"/>
                          <a:cs typeface="+mn-cs"/>
                        </a:rPr>
                        <a:t>Send affirmative response forms to the address listed on the OS</a:t>
                      </a:r>
                    </a:p>
                    <a:p>
                      <a:pPr marL="271463" marR="0" lvl="0" indent="-2857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 pitchFamily="34" charset="0"/>
                          <a:ea typeface="+mn-ea"/>
                          <a:cs typeface="+mn-cs"/>
                        </a:rPr>
                        <a:t>Keep all student information updated in EIS </a:t>
                      </a:r>
                    </a:p>
                    <a:p>
                      <a:pPr marL="271463" marR="0" lvl="0" indent="-28575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utura Std Book" pitchFamily="34" charset="0"/>
                          <a:ea typeface="+mn-ea"/>
                          <a:cs typeface="+mn-cs"/>
                        </a:rPr>
                        <a:t>The ASD will handle district-level reporting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704644"/>
            <a:ext cx="9144985" cy="30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utura Std Book" pitchFamily="34" charset="0"/>
              </a:rPr>
              <a:t>Migrant/Title III Compliance:</a:t>
            </a:r>
            <a:endParaRPr lang="en-US" dirty="0">
              <a:latin typeface="Futura Std Book" pitchFamily="34" charset="0"/>
            </a:endParaRPr>
          </a:p>
        </p:txBody>
      </p:sp>
      <p:sp>
        <p:nvSpPr>
          <p:cNvPr id="8" name="Source"/>
          <p:cNvSpPr>
            <a:spLocks noGrp="1"/>
          </p:cNvSpPr>
          <p:nvPr/>
        </p:nvSpPr>
        <p:spPr bwMode="auto">
          <a:xfrm>
            <a:off x="304800" y="1389505"/>
            <a:ext cx="3962400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1190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0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000">
                <a:solidFill>
                  <a:schemeClr val="tx1"/>
                </a:solidFill>
                <a:latin typeface="Verdana" pitchFamily="34" charset="0"/>
              </a:defRPr>
            </a:lvl3pPr>
            <a:lvl4pPr marL="971550" indent="-206375" algn="l" defTabSz="9747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tabLst>
                <a:tab pos="914400" algn="l"/>
              </a:tabLst>
              <a:defRPr sz="10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endParaRPr lang="en-US" dirty="0" smtClean="0">
              <a:latin typeface="Futura Std Book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80059"/>
              </p:ext>
            </p:extLst>
          </p:nvPr>
        </p:nvGraphicFramePr>
        <p:xfrm>
          <a:off x="152400" y="2179915"/>
          <a:ext cx="8843168" cy="1676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4128"/>
                <a:gridCol w="2974520"/>
                <a:gridCol w="2974520"/>
              </a:tblGrid>
              <a:tr h="726817">
                <a:tc>
                  <a:txBody>
                    <a:bodyPr/>
                    <a:lstStyle/>
                    <a:p>
                      <a:pPr lvl="0"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Occupational Surveys on file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 algn="ctr"/>
                      <a:r>
                        <a:rPr lang="en-US" sz="12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</a:t>
                      </a:r>
                      <a:r>
                        <a:rPr lang="en-US" sz="12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 Certificates of Eligibility from TOPS if any students are identified) </a:t>
                      </a:r>
                      <a:endParaRPr lang="en-US" sz="12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Use Occupational</a:t>
                      </a:r>
                      <a:r>
                        <a:rPr lang="en-US" sz="1400" b="0" baseline="0" dirty="0" smtClean="0"/>
                        <a:t> Survey with all students new to the ASD and submit affirmative forms to the appropriate address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Occupational Surveys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on file on-site, in the students’ cumulative folders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550443">
                <a:tc>
                  <a:txBody>
                    <a:bodyPr/>
                    <a:lstStyle/>
                    <a:p>
                      <a:pPr marL="0" marR="0" lvl="0" indent="0" algn="ctr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Migrant students flagged in the LEA data system and in EIS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Ensure accurate reporting in EIS and</a:t>
                      </a:r>
                      <a:r>
                        <a:rPr lang="en-US" sz="1400" b="0" baseline="0" dirty="0" smtClean="0"/>
                        <a:t> the school data system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930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EIS migrant list</a:t>
                      </a:r>
                      <a:endParaRPr 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52400" y="1389505"/>
            <a:ext cx="8864612" cy="431852"/>
            <a:chOff x="159539" y="878275"/>
            <a:chExt cx="8864612" cy="43185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50039" y="1310127"/>
              <a:ext cx="2590800" cy="0"/>
            </a:xfrm>
            <a:prstGeom prst="line">
              <a:avLst/>
            </a:prstGeom>
            <a:ln w="19050">
              <a:solidFill>
                <a:srgbClr val="0808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207539" y="1310127"/>
              <a:ext cx="2669561" cy="0"/>
            </a:xfrm>
            <a:prstGeom prst="line">
              <a:avLst/>
            </a:prstGeom>
            <a:ln w="19050">
              <a:solidFill>
                <a:srgbClr val="0808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59539" y="899842"/>
              <a:ext cx="304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pex Serif Medium" pitchFamily="50" charset="0"/>
                  <a:ea typeface="Apex Serif Medium" pitchFamily="50" charset="0"/>
                </a:rPr>
                <a:t>Compliance Basics</a:t>
              </a:r>
              <a:endParaRPr lang="en-US" sz="1600" dirty="0">
                <a:latin typeface="Apex Serif Medium" pitchFamily="50" charset="0"/>
                <a:ea typeface="Apex Serif Medium" pitchFamily="5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90800" y="896518"/>
              <a:ext cx="3962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pex Serif Medium" pitchFamily="50" charset="0"/>
                  <a:ea typeface="Apex Serif Medium" pitchFamily="50" charset="0"/>
                </a:rPr>
                <a:t>School Application</a:t>
              </a:r>
              <a:endParaRPr lang="en-US" sz="1600" dirty="0">
                <a:latin typeface="Apex Serif Medium" pitchFamily="50" charset="0"/>
                <a:ea typeface="Apex Serif Medium" pitchFamily="50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76151" y="878275"/>
              <a:ext cx="3048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pex Serif Medium" pitchFamily="50" charset="0"/>
                  <a:ea typeface="Apex Serif Medium" pitchFamily="50" charset="0"/>
                </a:rPr>
                <a:t>Required Documentation</a:t>
              </a:r>
              <a:endParaRPr lang="en-US" sz="1600" dirty="0">
                <a:latin typeface="Apex Serif Medium" pitchFamily="50" charset="0"/>
                <a:ea typeface="Apex Serif Medium" pitchFamily="50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152840" y="1310127"/>
              <a:ext cx="2669561" cy="0"/>
            </a:xfrm>
            <a:prstGeom prst="line">
              <a:avLst/>
            </a:prstGeom>
            <a:ln w="19050">
              <a:solidFill>
                <a:srgbClr val="0808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562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ded_greenandpurplelogo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762000"/>
            <a:ext cx="2514600" cy="24778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7650" y="3716390"/>
            <a:ext cx="8801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Contact</a:t>
            </a:r>
            <a:r>
              <a:rPr lang="en-US" sz="2400" b="1" smtClean="0"/>
              <a:t>: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Dr. Luanne Sailors</a:t>
            </a:r>
            <a:endParaRPr lang="en-US" sz="2400" dirty="0" smtClean="0"/>
          </a:p>
          <a:p>
            <a:pPr algn="ctr"/>
            <a:r>
              <a:rPr lang="en-US" sz="2400" dirty="0" smtClean="0"/>
              <a:t>Special Populations Information Manager</a:t>
            </a:r>
          </a:p>
          <a:p>
            <a:pPr algn="ctr"/>
            <a:r>
              <a:rPr lang="en-US" sz="2400" dirty="0" smtClean="0">
                <a:hlinkClick r:id="rId3"/>
              </a:rPr>
              <a:t>Luanne.sailors@tn-asd.org</a:t>
            </a:r>
            <a:r>
              <a:rPr lang="en-US" sz="2400" dirty="0" smtClean="0"/>
              <a:t> </a:t>
            </a:r>
          </a:p>
          <a:p>
            <a:pPr 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6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ent White">
  <a:themeElements>
    <a:clrScheme name="Bain">
      <a:dk1>
        <a:sysClr val="windowText" lastClr="000000"/>
      </a:dk1>
      <a:lt1>
        <a:srgbClr val="DDDDDD"/>
      </a:lt1>
      <a:dk2>
        <a:srgbClr val="FFFFFF"/>
      </a:dk2>
      <a:lt2>
        <a:srgbClr val="000000"/>
      </a:lt2>
      <a:accent1>
        <a:srgbClr val="99CCFF"/>
      </a:accent1>
      <a:accent2>
        <a:srgbClr val="FFE433"/>
      </a:accent2>
      <a:accent3>
        <a:srgbClr val="CC0000"/>
      </a:accent3>
      <a:accent4>
        <a:srgbClr val="0066CC"/>
      </a:accent4>
      <a:accent5>
        <a:srgbClr val="CC6666"/>
      </a:accent5>
      <a:accent6>
        <a:srgbClr val="808080"/>
      </a:accent6>
      <a:hlink>
        <a:srgbClr val="000000"/>
      </a:hlink>
      <a:folHlink>
        <a:srgbClr val="CC0000"/>
      </a:folHlink>
    </a:clrScheme>
    <a:fontScheme name="Bain Englis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 sz="2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30A3C5954321479B3CCCB6C22310B5" ma:contentTypeVersion="2" ma:contentTypeDescription="Create a new document." ma:contentTypeScope="" ma:versionID="0f897fa68c84d49f6987980e4efb5bb4">
  <xsd:schema xmlns:xsd="http://www.w3.org/2001/XMLSchema" xmlns:xs="http://www.w3.org/2001/XMLSchema" xmlns:p="http://schemas.microsoft.com/office/2006/metadata/properties" xmlns:ns2="bb955751-be29-4f0c-9411-04f32be56698" targetNamespace="http://schemas.microsoft.com/office/2006/metadata/properties" ma:root="true" ma:fieldsID="5652a40df3bd87d9cd26219fdc321933" ns2:_="">
    <xsd:import namespace="bb955751-be29-4f0c-9411-04f32be566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55751-be29-4f0c-9411-04f32be566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F5BDCF-EE72-4736-8A9E-5E19486D51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0A4B79-F382-4D47-881F-ECEF7E0BAE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5D1F5E-1361-46C3-90C3-73ADC96E5A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955751-be29-4f0c-9411-04f32be566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Client White</Template>
  <TotalTime>6183</TotalTime>
  <Words>294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Apex Serif Medium</vt:lpstr>
      <vt:lpstr>Arial</vt:lpstr>
      <vt:lpstr>Calibri</vt:lpstr>
      <vt:lpstr>Futura Std Book</vt:lpstr>
      <vt:lpstr>Marlett</vt:lpstr>
      <vt:lpstr>Verdana</vt:lpstr>
      <vt:lpstr>Wingdings</vt:lpstr>
      <vt:lpstr>Client White</vt:lpstr>
      <vt:lpstr>Migrant Program Policy and Compliance</vt:lpstr>
      <vt:lpstr>Goal:   To ensure streamlined access for all students requiring Special Programs</vt:lpstr>
      <vt:lpstr>Migrant Students / Title I Part C:</vt:lpstr>
      <vt:lpstr>Migrant/Title III Compliance: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Enrollment System</dc:title>
  <dc:creator>Dan Greenberg;athomas@tnasd.org</dc:creator>
  <cp:lastModifiedBy>Luanne Sailors</cp:lastModifiedBy>
  <cp:revision>496</cp:revision>
  <dcterms:created xsi:type="dcterms:W3CDTF">2012-08-21T19:00:18Z</dcterms:created>
  <dcterms:modified xsi:type="dcterms:W3CDTF">2016-01-28T00:27:31Z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0x0101005B30A3C5954321479B3CCCB6C22310B5</vt:lpwstr>
  </property>
  <property fmtid="{D5CDD505-2E9C-101B-9397-08002B2CF9AE}" pid="3" name="IsMyDocuments">
    <vt:bool>true</vt:bool>
  </property>
</Properties>
</file>