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3" r:id="rId5"/>
  </p:sldMasterIdLst>
  <p:notesMasterIdLst>
    <p:notesMasterId r:id="rId19"/>
  </p:notesMasterIdLst>
  <p:sldIdLst>
    <p:sldId id="261" r:id="rId6"/>
    <p:sldId id="300" r:id="rId7"/>
    <p:sldId id="294" r:id="rId8"/>
    <p:sldId id="304" r:id="rId9"/>
    <p:sldId id="305" r:id="rId10"/>
    <p:sldId id="306" r:id="rId11"/>
    <p:sldId id="301" r:id="rId12"/>
    <p:sldId id="302" r:id="rId13"/>
    <p:sldId id="296" r:id="rId14"/>
    <p:sldId id="303" r:id="rId15"/>
    <p:sldId id="298" r:id="rId16"/>
    <p:sldId id="299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EE1"/>
    <a:srgbClr val="A1E269"/>
    <a:srgbClr val="47D2E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"/>
        <p:guide pos="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DA57A-4087-4798-8DB9-12C69D5A98C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3F8BA9-AF57-4540-B2F5-5F74679B1F2C}">
      <dgm:prSet phldrT="[Text]" custT="1"/>
      <dgm:spPr/>
      <dgm:t>
        <a:bodyPr/>
        <a:lstStyle/>
        <a:p>
          <a:r>
            <a:rPr lang="en-US" sz="1600" dirty="0" smtClean="0"/>
            <a:t>Living in emergency or transitional shelters</a:t>
          </a:r>
          <a:endParaRPr lang="en-US" sz="1600" dirty="0"/>
        </a:p>
      </dgm:t>
    </dgm:pt>
    <dgm:pt modelId="{BEC447AF-09A6-4C11-89B7-7FE9C1F7235E}" type="parTrans" cxnId="{4CE783BA-85B7-4A07-B0C2-5007AF48A7C4}">
      <dgm:prSet/>
      <dgm:spPr/>
      <dgm:t>
        <a:bodyPr/>
        <a:lstStyle/>
        <a:p>
          <a:endParaRPr lang="en-US"/>
        </a:p>
      </dgm:t>
    </dgm:pt>
    <dgm:pt modelId="{5EC416D1-5771-4367-81E7-01D6944720A4}" type="sibTrans" cxnId="{4CE783BA-85B7-4A07-B0C2-5007AF48A7C4}">
      <dgm:prSet/>
      <dgm:spPr/>
      <dgm:t>
        <a:bodyPr/>
        <a:lstStyle/>
        <a:p>
          <a:endParaRPr lang="en-US"/>
        </a:p>
      </dgm:t>
    </dgm:pt>
    <dgm:pt modelId="{450895B8-A93A-4FB8-9823-C6F2237115EB}">
      <dgm:prSet phldrT="[Text]" custT="1"/>
      <dgm:spPr/>
      <dgm:t>
        <a:bodyPr/>
        <a:lstStyle/>
        <a:p>
          <a:r>
            <a:rPr lang="en-US" sz="1600" dirty="0" smtClean="0"/>
            <a:t>Sharing the housing of other persons due to loss of housing, economic hardship, or a similar reason</a:t>
          </a:r>
          <a:endParaRPr lang="en-US" sz="1600" dirty="0"/>
        </a:p>
      </dgm:t>
    </dgm:pt>
    <dgm:pt modelId="{269C9CF3-58B1-4BA6-A4FF-C4076F25AD95}" type="parTrans" cxnId="{7679971B-81D6-4760-A85A-3BD938CB68B6}">
      <dgm:prSet/>
      <dgm:spPr/>
      <dgm:t>
        <a:bodyPr/>
        <a:lstStyle/>
        <a:p>
          <a:endParaRPr lang="en-US"/>
        </a:p>
      </dgm:t>
    </dgm:pt>
    <dgm:pt modelId="{80844E10-96FB-4ADD-9D99-DE7FE9FE95CF}" type="sibTrans" cxnId="{7679971B-81D6-4760-A85A-3BD938CB68B6}">
      <dgm:prSet/>
      <dgm:spPr/>
      <dgm:t>
        <a:bodyPr/>
        <a:lstStyle/>
        <a:p>
          <a:endParaRPr lang="en-US"/>
        </a:p>
      </dgm:t>
    </dgm:pt>
    <dgm:pt modelId="{FA98B480-A98D-492C-A36F-280477DE56BD}">
      <dgm:prSet phldrT="[Text]"/>
      <dgm:spPr/>
      <dgm:t>
        <a:bodyPr/>
        <a:lstStyle/>
        <a:p>
          <a:r>
            <a:rPr lang="en-US" dirty="0" smtClean="0"/>
            <a:t>Living in a public or private place not designed for or ordinarily used as a regular sleeping accommodation for human beings  (e.g. motels, cars, abandoned spaces, </a:t>
          </a:r>
          <a:r>
            <a:rPr lang="en-US" dirty="0" err="1" smtClean="0"/>
            <a:t>etc</a:t>
          </a:r>
          <a:r>
            <a:rPr lang="en-US" dirty="0" smtClean="0"/>
            <a:t>…)</a:t>
          </a:r>
          <a:endParaRPr lang="en-US" dirty="0"/>
        </a:p>
      </dgm:t>
    </dgm:pt>
    <dgm:pt modelId="{3040F168-0A1E-4EB3-A4C5-D62E81273730}" type="parTrans" cxnId="{7D587A46-532B-4038-A632-93A2588755E4}">
      <dgm:prSet/>
      <dgm:spPr/>
      <dgm:t>
        <a:bodyPr/>
        <a:lstStyle/>
        <a:p>
          <a:endParaRPr lang="en-US"/>
        </a:p>
      </dgm:t>
    </dgm:pt>
    <dgm:pt modelId="{6972578A-E188-4E94-8AF2-970AB872E128}" type="sibTrans" cxnId="{7D587A46-532B-4038-A632-93A2588755E4}">
      <dgm:prSet/>
      <dgm:spPr/>
      <dgm:t>
        <a:bodyPr/>
        <a:lstStyle/>
        <a:p>
          <a:endParaRPr lang="en-US"/>
        </a:p>
      </dgm:t>
    </dgm:pt>
    <dgm:pt modelId="{5D665935-656A-4F6C-83CD-202A3316D76F}">
      <dgm:prSet phldrT="[Text]"/>
      <dgm:spPr/>
      <dgm:t>
        <a:bodyPr/>
        <a:lstStyle/>
        <a:p>
          <a:r>
            <a:rPr lang="en-US" dirty="0" smtClean="0"/>
            <a:t>Children or youth who </a:t>
          </a:r>
          <a:r>
            <a:rPr lang="en-US" b="1" dirty="0" smtClean="0"/>
            <a:t>lack a fixed, regular, and adequate nighttime residence</a:t>
          </a:r>
          <a:endParaRPr lang="en-US" dirty="0"/>
        </a:p>
      </dgm:t>
    </dgm:pt>
    <dgm:pt modelId="{931E64FC-F565-4824-A173-6ED117F90CF4}" type="parTrans" cxnId="{60C02C76-DD77-4CEF-8BF3-2DB797C0060B}">
      <dgm:prSet/>
      <dgm:spPr/>
      <dgm:t>
        <a:bodyPr/>
        <a:lstStyle/>
        <a:p>
          <a:endParaRPr lang="en-US"/>
        </a:p>
      </dgm:t>
    </dgm:pt>
    <dgm:pt modelId="{35C7D734-B8D2-4D9C-8322-43A920FB3572}" type="sibTrans" cxnId="{60C02C76-DD77-4CEF-8BF3-2DB797C0060B}">
      <dgm:prSet/>
      <dgm:spPr/>
      <dgm:t>
        <a:bodyPr/>
        <a:lstStyle/>
        <a:p>
          <a:endParaRPr lang="en-US"/>
        </a:p>
      </dgm:t>
    </dgm:pt>
    <dgm:pt modelId="{BB9FEBA4-D563-4CD2-AB5B-CB878F482BDC}" type="pres">
      <dgm:prSet presAssocID="{BABDA57A-4087-4798-8DB9-12C69D5A98C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6DD404-804D-4E85-A652-D87E4D5045CE}" type="pres">
      <dgm:prSet presAssocID="{BABDA57A-4087-4798-8DB9-12C69D5A98CC}" presName="ellipse" presStyleLbl="trBgShp" presStyleIdx="0" presStyleCnt="1" custScaleX="148602"/>
      <dgm:spPr/>
    </dgm:pt>
    <dgm:pt modelId="{97FFCA3B-4BBC-49CE-BAE5-98C830BF358C}" type="pres">
      <dgm:prSet presAssocID="{BABDA57A-4087-4798-8DB9-12C69D5A98CC}" presName="arrow1" presStyleLbl="fgShp" presStyleIdx="0" presStyleCnt="1"/>
      <dgm:spPr/>
    </dgm:pt>
    <dgm:pt modelId="{2C91CA84-CAF4-4C53-B702-9239FCA36338}" type="pres">
      <dgm:prSet presAssocID="{BABDA57A-4087-4798-8DB9-12C69D5A98CC}" presName="rectangle" presStyleLbl="revTx" presStyleIdx="0" presStyleCnt="1" custScaleX="107720" custScaleY="67642" custLinFactNeighborX="-2039" custLinFactNeighborY="-7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309C3-5244-47BC-99C5-C0B18CAAEE3C}" type="pres">
      <dgm:prSet presAssocID="{450895B8-A93A-4FB8-9823-C6F2237115E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EB1CF-B165-417B-84A6-2442A4D8E659}" type="pres">
      <dgm:prSet presAssocID="{FA98B480-A98D-492C-A36F-280477DE56BD}" presName="item2" presStyleLbl="node1" presStyleIdx="1" presStyleCnt="3" custScaleX="163235" custScaleY="126875" custLinFactNeighborX="31233" custLinFactNeighborY="-42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7FB37-7E6C-449B-A4BD-F8A8EF0EB914}" type="pres">
      <dgm:prSet presAssocID="{5D665935-656A-4F6C-83CD-202A3316D76F}" presName="item3" presStyleLbl="node1" presStyleIdx="2" presStyleCnt="3" custLinFactNeighborX="71752" custLinFactNeighborY="16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C35AB-4CC5-48C9-82A0-CCF9369C7E07}" type="pres">
      <dgm:prSet presAssocID="{BABDA57A-4087-4798-8DB9-12C69D5A98CC}" presName="funnel" presStyleLbl="trAlignAcc1" presStyleIdx="0" presStyleCnt="1" custScaleX="158763" custScaleY="115127" custLinFactNeighborX="-5082" custLinFactNeighborY="4070"/>
      <dgm:spPr/>
    </dgm:pt>
  </dgm:ptLst>
  <dgm:cxnLst>
    <dgm:cxn modelId="{7168451A-ADF5-406E-B06E-DD8ED5E04A19}" type="presOf" srcId="{5D665935-656A-4F6C-83CD-202A3316D76F}" destId="{2C91CA84-CAF4-4C53-B702-9239FCA36338}" srcOrd="0" destOrd="0" presId="urn:microsoft.com/office/officeart/2005/8/layout/funnel1"/>
    <dgm:cxn modelId="{3390EEC2-DC55-4540-BF42-3A893803F2B0}" type="presOf" srcId="{873F8BA9-AF57-4540-B2F5-5F74679B1F2C}" destId="{34E7FB37-7E6C-449B-A4BD-F8A8EF0EB914}" srcOrd="0" destOrd="0" presId="urn:microsoft.com/office/officeart/2005/8/layout/funnel1"/>
    <dgm:cxn modelId="{66B0DA0A-2F9B-4DD7-96AC-309922EE6FE4}" type="presOf" srcId="{BABDA57A-4087-4798-8DB9-12C69D5A98CC}" destId="{BB9FEBA4-D563-4CD2-AB5B-CB878F482BDC}" srcOrd="0" destOrd="0" presId="urn:microsoft.com/office/officeart/2005/8/layout/funnel1"/>
    <dgm:cxn modelId="{4CE783BA-85B7-4A07-B0C2-5007AF48A7C4}" srcId="{BABDA57A-4087-4798-8DB9-12C69D5A98CC}" destId="{873F8BA9-AF57-4540-B2F5-5F74679B1F2C}" srcOrd="0" destOrd="0" parTransId="{BEC447AF-09A6-4C11-89B7-7FE9C1F7235E}" sibTransId="{5EC416D1-5771-4367-81E7-01D6944720A4}"/>
    <dgm:cxn modelId="{3224D9CB-C9E6-46CF-8914-D974C9F4C20D}" type="presOf" srcId="{450895B8-A93A-4FB8-9823-C6F2237115EB}" destId="{39AEB1CF-B165-417B-84A6-2442A4D8E659}" srcOrd="0" destOrd="0" presId="urn:microsoft.com/office/officeart/2005/8/layout/funnel1"/>
    <dgm:cxn modelId="{60C02C76-DD77-4CEF-8BF3-2DB797C0060B}" srcId="{BABDA57A-4087-4798-8DB9-12C69D5A98CC}" destId="{5D665935-656A-4F6C-83CD-202A3316D76F}" srcOrd="3" destOrd="0" parTransId="{931E64FC-F565-4824-A173-6ED117F90CF4}" sibTransId="{35C7D734-B8D2-4D9C-8322-43A920FB3572}"/>
    <dgm:cxn modelId="{7D587A46-532B-4038-A632-93A2588755E4}" srcId="{BABDA57A-4087-4798-8DB9-12C69D5A98CC}" destId="{FA98B480-A98D-492C-A36F-280477DE56BD}" srcOrd="2" destOrd="0" parTransId="{3040F168-0A1E-4EB3-A4C5-D62E81273730}" sibTransId="{6972578A-E188-4E94-8AF2-970AB872E128}"/>
    <dgm:cxn modelId="{7679971B-81D6-4760-A85A-3BD938CB68B6}" srcId="{BABDA57A-4087-4798-8DB9-12C69D5A98CC}" destId="{450895B8-A93A-4FB8-9823-C6F2237115EB}" srcOrd="1" destOrd="0" parTransId="{269C9CF3-58B1-4BA6-A4FF-C4076F25AD95}" sibTransId="{80844E10-96FB-4ADD-9D99-DE7FE9FE95CF}"/>
    <dgm:cxn modelId="{53C2FE33-8B40-42CC-8BA1-2A53F67E1762}" type="presOf" srcId="{FA98B480-A98D-492C-A36F-280477DE56BD}" destId="{B6B309C3-5244-47BC-99C5-C0B18CAAEE3C}" srcOrd="0" destOrd="0" presId="urn:microsoft.com/office/officeart/2005/8/layout/funnel1"/>
    <dgm:cxn modelId="{1D3D9FF5-A74E-4CD4-B4F7-9DAB539C0EAB}" type="presParOf" srcId="{BB9FEBA4-D563-4CD2-AB5B-CB878F482BDC}" destId="{CB6DD404-804D-4E85-A652-D87E4D5045CE}" srcOrd="0" destOrd="0" presId="urn:microsoft.com/office/officeart/2005/8/layout/funnel1"/>
    <dgm:cxn modelId="{1C4B3559-CB42-4175-A278-9147ACD48143}" type="presParOf" srcId="{BB9FEBA4-D563-4CD2-AB5B-CB878F482BDC}" destId="{97FFCA3B-4BBC-49CE-BAE5-98C830BF358C}" srcOrd="1" destOrd="0" presId="urn:microsoft.com/office/officeart/2005/8/layout/funnel1"/>
    <dgm:cxn modelId="{08EA97C5-7615-4D38-B8BF-622A19F0011D}" type="presParOf" srcId="{BB9FEBA4-D563-4CD2-AB5B-CB878F482BDC}" destId="{2C91CA84-CAF4-4C53-B702-9239FCA36338}" srcOrd="2" destOrd="0" presId="urn:microsoft.com/office/officeart/2005/8/layout/funnel1"/>
    <dgm:cxn modelId="{8CC65D24-4997-447F-9A3C-9DC9B6A924F6}" type="presParOf" srcId="{BB9FEBA4-D563-4CD2-AB5B-CB878F482BDC}" destId="{B6B309C3-5244-47BC-99C5-C0B18CAAEE3C}" srcOrd="3" destOrd="0" presId="urn:microsoft.com/office/officeart/2005/8/layout/funnel1"/>
    <dgm:cxn modelId="{3F01B7A8-D130-482B-AF19-3091530E7EFE}" type="presParOf" srcId="{BB9FEBA4-D563-4CD2-AB5B-CB878F482BDC}" destId="{39AEB1CF-B165-417B-84A6-2442A4D8E659}" srcOrd="4" destOrd="0" presId="urn:microsoft.com/office/officeart/2005/8/layout/funnel1"/>
    <dgm:cxn modelId="{0E166A84-5BCE-44AC-AEFC-9C2F980968B9}" type="presParOf" srcId="{BB9FEBA4-D563-4CD2-AB5B-CB878F482BDC}" destId="{34E7FB37-7E6C-449B-A4BD-F8A8EF0EB914}" srcOrd="5" destOrd="0" presId="urn:microsoft.com/office/officeart/2005/8/layout/funnel1"/>
    <dgm:cxn modelId="{27FD61A1-A3B0-4556-8BB8-E223CEC0098C}" type="presParOf" srcId="{BB9FEBA4-D563-4CD2-AB5B-CB878F482BDC}" destId="{F76C35AB-4CC5-48C9-82A0-CCF9369C7E0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C91D0-50B6-41B1-857A-07D228F9D3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4B1D7B-A17F-4AF7-A7AF-F15E6ED873F8}">
      <dgm:prSet phldrT="[Text]" custT="1"/>
      <dgm:spPr/>
      <dgm:t>
        <a:bodyPr/>
        <a:lstStyle/>
        <a:p>
          <a:r>
            <a:rPr lang="en-US" sz="2000" dirty="0" smtClean="0"/>
            <a:t>Home Language Surveys have been checked for possible ELL status</a:t>
          </a:r>
          <a:endParaRPr lang="en-US" sz="2000" dirty="0"/>
        </a:p>
      </dgm:t>
    </dgm:pt>
    <dgm:pt modelId="{A139E087-DB39-438B-B9E3-0B7835325821}" type="parTrans" cxnId="{97D8019B-1F06-420A-AAAA-22ACD0FF2F4D}">
      <dgm:prSet/>
      <dgm:spPr/>
      <dgm:t>
        <a:bodyPr/>
        <a:lstStyle/>
        <a:p>
          <a:endParaRPr lang="en-US"/>
        </a:p>
      </dgm:t>
    </dgm:pt>
    <dgm:pt modelId="{E3FEF150-26ED-4D52-AB4D-DF5FAD6957BC}" type="sibTrans" cxnId="{97D8019B-1F06-420A-AAAA-22ACD0FF2F4D}">
      <dgm:prSet/>
      <dgm:spPr/>
      <dgm:t>
        <a:bodyPr/>
        <a:lstStyle/>
        <a:p>
          <a:endParaRPr lang="en-US"/>
        </a:p>
      </dgm:t>
    </dgm:pt>
    <dgm:pt modelId="{1654D5C0-9E8D-448A-8F8A-641271A9D345}">
      <dgm:prSet phldrT="[Text]" custT="1"/>
      <dgm:spPr/>
      <dgm:t>
        <a:bodyPr/>
        <a:lstStyle/>
        <a:p>
          <a:r>
            <a:rPr lang="en-US" sz="1800" dirty="0" smtClean="0"/>
            <a:t>Forms indicated any language other than English are immediately referred to the ESL teacher</a:t>
          </a:r>
          <a:endParaRPr lang="en-US" sz="1800" dirty="0"/>
        </a:p>
      </dgm:t>
    </dgm:pt>
    <dgm:pt modelId="{46702A7B-6A32-42FD-8FEC-9149C309F289}" type="parTrans" cxnId="{EBDA0704-F634-41FE-814B-439CC0501AB6}">
      <dgm:prSet/>
      <dgm:spPr/>
      <dgm:t>
        <a:bodyPr/>
        <a:lstStyle/>
        <a:p>
          <a:endParaRPr lang="en-US"/>
        </a:p>
      </dgm:t>
    </dgm:pt>
    <dgm:pt modelId="{92F538F8-2F27-48B5-AAAC-3F1DA645A524}" type="sibTrans" cxnId="{EBDA0704-F634-41FE-814B-439CC0501AB6}">
      <dgm:prSet/>
      <dgm:spPr/>
      <dgm:t>
        <a:bodyPr/>
        <a:lstStyle/>
        <a:p>
          <a:endParaRPr lang="en-US"/>
        </a:p>
      </dgm:t>
    </dgm:pt>
    <dgm:pt modelId="{E6C460CD-7F66-4E8F-87E5-248D64C8F52B}">
      <dgm:prSet custT="1"/>
      <dgm:spPr/>
      <dgm:t>
        <a:bodyPr/>
        <a:lstStyle/>
        <a:p>
          <a:r>
            <a:rPr lang="en-US" sz="2000" dirty="0" smtClean="0"/>
            <a:t>ESL Teacher conducts or reviews assessments</a:t>
          </a:r>
          <a:endParaRPr lang="en-US" sz="2000" dirty="0"/>
        </a:p>
      </dgm:t>
    </dgm:pt>
    <dgm:pt modelId="{1E99F0A2-7256-47BF-9580-319609265667}" type="parTrans" cxnId="{C93D00B6-7C6C-45B8-AA19-889890FFAB8F}">
      <dgm:prSet/>
      <dgm:spPr/>
      <dgm:t>
        <a:bodyPr/>
        <a:lstStyle/>
        <a:p>
          <a:endParaRPr lang="en-US"/>
        </a:p>
      </dgm:t>
    </dgm:pt>
    <dgm:pt modelId="{7597A8E1-32E3-47FB-8BD7-9D5132EBEF4B}" type="sibTrans" cxnId="{C93D00B6-7C6C-45B8-AA19-889890FFAB8F}">
      <dgm:prSet/>
      <dgm:spPr/>
      <dgm:t>
        <a:bodyPr/>
        <a:lstStyle/>
        <a:p>
          <a:endParaRPr lang="en-US"/>
        </a:p>
      </dgm:t>
    </dgm:pt>
    <dgm:pt modelId="{6FCBEB28-C993-48AB-8D63-C962751E5903}">
      <dgm:prSet/>
      <dgm:spPr/>
      <dgm:t>
        <a:bodyPr/>
        <a:lstStyle/>
        <a:p>
          <a:r>
            <a:rPr lang="en-US" dirty="0" smtClean="0"/>
            <a:t>Keep in students’ cumulative files</a:t>
          </a:r>
          <a:endParaRPr lang="en-US" dirty="0"/>
        </a:p>
      </dgm:t>
    </dgm:pt>
    <dgm:pt modelId="{551AB773-BD71-43C9-806D-217A55675D35}" type="parTrans" cxnId="{BA14022E-C690-4001-98A8-CA135CFDC674}">
      <dgm:prSet/>
      <dgm:spPr/>
      <dgm:t>
        <a:bodyPr/>
        <a:lstStyle/>
        <a:p>
          <a:endParaRPr lang="en-US"/>
        </a:p>
      </dgm:t>
    </dgm:pt>
    <dgm:pt modelId="{22A9D829-B410-4A55-9D43-E24CB10E4E30}" type="sibTrans" cxnId="{BA14022E-C690-4001-98A8-CA135CFDC674}">
      <dgm:prSet/>
      <dgm:spPr/>
      <dgm:t>
        <a:bodyPr/>
        <a:lstStyle/>
        <a:p>
          <a:endParaRPr lang="en-US"/>
        </a:p>
      </dgm:t>
    </dgm:pt>
    <dgm:pt modelId="{67D1320A-0EF7-45BD-8D1F-8CF5F0D64080}" type="pres">
      <dgm:prSet presAssocID="{916C91D0-50B6-41B1-857A-07D228F9D32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131B-676C-43B3-9264-E9161667CF5C}" type="pres">
      <dgm:prSet presAssocID="{916C91D0-50B6-41B1-857A-07D228F9D32C}" presName="arrow" presStyleLbl="bgShp" presStyleIdx="0" presStyleCnt="1"/>
      <dgm:spPr/>
    </dgm:pt>
    <dgm:pt modelId="{7002B49B-FEAA-4808-974C-20B8EF8A32BB}" type="pres">
      <dgm:prSet presAssocID="{916C91D0-50B6-41B1-857A-07D228F9D32C}" presName="linearProcess" presStyleCnt="0"/>
      <dgm:spPr/>
    </dgm:pt>
    <dgm:pt modelId="{89CF3AAA-FD4A-4258-8726-7C8A912E7E95}" type="pres">
      <dgm:prSet presAssocID="{314B1D7B-A17F-4AF7-A7AF-F15E6ED873F8}" presName="textNode" presStyleLbl="node1" presStyleIdx="0" presStyleCnt="4" custScaleX="58172" custScaleY="118972" custLinFactNeighborX="6484" custLinFactNeighborY="-1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9E385-031F-4BFC-A896-90E3C0C9A502}" type="pres">
      <dgm:prSet presAssocID="{E3FEF150-26ED-4D52-AB4D-DF5FAD6957BC}" presName="sibTrans" presStyleCnt="0"/>
      <dgm:spPr/>
    </dgm:pt>
    <dgm:pt modelId="{7E0BBDA7-462F-4B85-A3FA-045A10354466}" type="pres">
      <dgm:prSet presAssocID="{1654D5C0-9E8D-448A-8F8A-641271A9D345}" presName="textNode" presStyleLbl="node1" presStyleIdx="1" presStyleCnt="4" custScaleX="52333" custScaleY="114858" custLinFactNeighborX="-66022" custLinFactNeighborY="-4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95ED2-E5FB-452B-B21D-E4E27AFDE288}" type="pres">
      <dgm:prSet presAssocID="{92F538F8-2F27-48B5-AAAC-3F1DA645A524}" presName="sibTrans" presStyleCnt="0"/>
      <dgm:spPr/>
    </dgm:pt>
    <dgm:pt modelId="{20A04820-78A0-4112-B091-83CFCBDD8AF7}" type="pres">
      <dgm:prSet presAssocID="{E6C460CD-7F66-4E8F-87E5-248D64C8F52B}" presName="textNode" presStyleLbl="node1" presStyleIdx="2" presStyleCnt="4" custScaleX="43850" custScaleY="116231" custLinFactX="-686" custLinFactNeighborX="-100000" custLinFactNeighborY="-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2C506-A4B1-4CA3-BB07-630B18F4D18D}" type="pres">
      <dgm:prSet presAssocID="{7597A8E1-32E3-47FB-8BD7-9D5132EBEF4B}" presName="sibTrans" presStyleCnt="0"/>
      <dgm:spPr/>
    </dgm:pt>
    <dgm:pt modelId="{8BC7253A-096E-413C-9B48-1CA49A3B3CE6}" type="pres">
      <dgm:prSet presAssocID="{6FCBEB28-C993-48AB-8D63-C962751E5903}" presName="textNode" presStyleLbl="node1" presStyleIdx="3" presStyleCnt="4" custScaleX="41727" custScaleY="116900" custLinFactNeighborX="-40607" custLinFactNeighborY="-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0ADB12-3CF8-419C-83A5-281E61323E3F}" type="presOf" srcId="{916C91D0-50B6-41B1-857A-07D228F9D32C}" destId="{67D1320A-0EF7-45BD-8D1F-8CF5F0D64080}" srcOrd="0" destOrd="0" presId="urn:microsoft.com/office/officeart/2005/8/layout/hProcess9"/>
    <dgm:cxn modelId="{BA14022E-C690-4001-98A8-CA135CFDC674}" srcId="{916C91D0-50B6-41B1-857A-07D228F9D32C}" destId="{6FCBEB28-C993-48AB-8D63-C962751E5903}" srcOrd="3" destOrd="0" parTransId="{551AB773-BD71-43C9-806D-217A55675D35}" sibTransId="{22A9D829-B410-4A55-9D43-E24CB10E4E30}"/>
    <dgm:cxn modelId="{EBDA0704-F634-41FE-814B-439CC0501AB6}" srcId="{916C91D0-50B6-41B1-857A-07D228F9D32C}" destId="{1654D5C0-9E8D-448A-8F8A-641271A9D345}" srcOrd="1" destOrd="0" parTransId="{46702A7B-6A32-42FD-8FEC-9149C309F289}" sibTransId="{92F538F8-2F27-48B5-AAAC-3F1DA645A524}"/>
    <dgm:cxn modelId="{896FAC41-CFC7-439B-8253-8A68E22CA887}" type="presOf" srcId="{1654D5C0-9E8D-448A-8F8A-641271A9D345}" destId="{7E0BBDA7-462F-4B85-A3FA-045A10354466}" srcOrd="0" destOrd="0" presId="urn:microsoft.com/office/officeart/2005/8/layout/hProcess9"/>
    <dgm:cxn modelId="{EAB60259-6F5D-42B1-96DB-3F9DFE712374}" type="presOf" srcId="{314B1D7B-A17F-4AF7-A7AF-F15E6ED873F8}" destId="{89CF3AAA-FD4A-4258-8726-7C8A912E7E95}" srcOrd="0" destOrd="0" presId="urn:microsoft.com/office/officeart/2005/8/layout/hProcess9"/>
    <dgm:cxn modelId="{C93D00B6-7C6C-45B8-AA19-889890FFAB8F}" srcId="{916C91D0-50B6-41B1-857A-07D228F9D32C}" destId="{E6C460CD-7F66-4E8F-87E5-248D64C8F52B}" srcOrd="2" destOrd="0" parTransId="{1E99F0A2-7256-47BF-9580-319609265667}" sibTransId="{7597A8E1-32E3-47FB-8BD7-9D5132EBEF4B}"/>
    <dgm:cxn modelId="{97D8019B-1F06-420A-AAAA-22ACD0FF2F4D}" srcId="{916C91D0-50B6-41B1-857A-07D228F9D32C}" destId="{314B1D7B-A17F-4AF7-A7AF-F15E6ED873F8}" srcOrd="0" destOrd="0" parTransId="{A139E087-DB39-438B-B9E3-0B7835325821}" sibTransId="{E3FEF150-26ED-4D52-AB4D-DF5FAD6957BC}"/>
    <dgm:cxn modelId="{895A4330-0884-48D0-8DE2-C33C7B1989D7}" type="presOf" srcId="{6FCBEB28-C993-48AB-8D63-C962751E5903}" destId="{8BC7253A-096E-413C-9B48-1CA49A3B3CE6}" srcOrd="0" destOrd="0" presId="urn:microsoft.com/office/officeart/2005/8/layout/hProcess9"/>
    <dgm:cxn modelId="{781417EA-9148-4BDF-B3AA-C6785D101469}" type="presOf" srcId="{E6C460CD-7F66-4E8F-87E5-248D64C8F52B}" destId="{20A04820-78A0-4112-B091-83CFCBDD8AF7}" srcOrd="0" destOrd="0" presId="urn:microsoft.com/office/officeart/2005/8/layout/hProcess9"/>
    <dgm:cxn modelId="{28D896C4-B8D1-4776-A154-E61EE8E86498}" type="presParOf" srcId="{67D1320A-0EF7-45BD-8D1F-8CF5F0D64080}" destId="{FCD6131B-676C-43B3-9264-E9161667CF5C}" srcOrd="0" destOrd="0" presId="urn:microsoft.com/office/officeart/2005/8/layout/hProcess9"/>
    <dgm:cxn modelId="{3F35D998-49DF-409A-983C-B8834E2D6848}" type="presParOf" srcId="{67D1320A-0EF7-45BD-8D1F-8CF5F0D64080}" destId="{7002B49B-FEAA-4808-974C-20B8EF8A32BB}" srcOrd="1" destOrd="0" presId="urn:microsoft.com/office/officeart/2005/8/layout/hProcess9"/>
    <dgm:cxn modelId="{C3852AE9-8942-4736-9121-6BC0080C1055}" type="presParOf" srcId="{7002B49B-FEAA-4808-974C-20B8EF8A32BB}" destId="{89CF3AAA-FD4A-4258-8726-7C8A912E7E95}" srcOrd="0" destOrd="0" presId="urn:microsoft.com/office/officeart/2005/8/layout/hProcess9"/>
    <dgm:cxn modelId="{CBED4E9E-E9F8-4A7C-9FA9-A92077E5556D}" type="presParOf" srcId="{7002B49B-FEAA-4808-974C-20B8EF8A32BB}" destId="{92E9E385-031F-4BFC-A896-90E3C0C9A502}" srcOrd="1" destOrd="0" presId="urn:microsoft.com/office/officeart/2005/8/layout/hProcess9"/>
    <dgm:cxn modelId="{918121C5-6EF4-4C2C-AC3D-75AC3214C0B3}" type="presParOf" srcId="{7002B49B-FEAA-4808-974C-20B8EF8A32BB}" destId="{7E0BBDA7-462F-4B85-A3FA-045A10354466}" srcOrd="2" destOrd="0" presId="urn:microsoft.com/office/officeart/2005/8/layout/hProcess9"/>
    <dgm:cxn modelId="{0703F3AB-8D58-4424-AA70-91B84CD4B195}" type="presParOf" srcId="{7002B49B-FEAA-4808-974C-20B8EF8A32BB}" destId="{2DF95ED2-E5FB-452B-B21D-E4E27AFDE288}" srcOrd="3" destOrd="0" presId="urn:microsoft.com/office/officeart/2005/8/layout/hProcess9"/>
    <dgm:cxn modelId="{0648920F-9878-4054-8282-E7055CE2C458}" type="presParOf" srcId="{7002B49B-FEAA-4808-974C-20B8EF8A32BB}" destId="{20A04820-78A0-4112-B091-83CFCBDD8AF7}" srcOrd="4" destOrd="0" presId="urn:microsoft.com/office/officeart/2005/8/layout/hProcess9"/>
    <dgm:cxn modelId="{556B7B0D-CC59-4D3F-AFED-CFC3D667CC08}" type="presParOf" srcId="{7002B49B-FEAA-4808-974C-20B8EF8A32BB}" destId="{0292C506-A4B1-4CA3-BB07-630B18F4D18D}" srcOrd="5" destOrd="0" presId="urn:microsoft.com/office/officeart/2005/8/layout/hProcess9"/>
    <dgm:cxn modelId="{4FE1AD3E-81B4-4310-BA55-FA4DFBD70633}" type="presParOf" srcId="{7002B49B-FEAA-4808-974C-20B8EF8A32BB}" destId="{8BC7253A-096E-413C-9B48-1CA49A3B3CE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44647-32DA-45AB-BB3F-884E46F72BD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D2B9C583-BECA-45D1-8584-95F33A6AC60C}">
      <dgm:prSet phldrT="[Text]" custT="1"/>
      <dgm:spPr/>
      <dgm:t>
        <a:bodyPr/>
        <a:lstStyle/>
        <a:p>
          <a:r>
            <a:rPr lang="en-US" sz="2000" dirty="0" smtClean="0"/>
            <a:t>Review Enrollment packets</a:t>
          </a:r>
          <a:endParaRPr lang="en-US" sz="2000" dirty="0"/>
        </a:p>
      </dgm:t>
    </dgm:pt>
    <dgm:pt modelId="{D8A5EBCF-6D33-4A62-A9A8-A5230784585D}" type="parTrans" cxnId="{511034C3-D81F-46C0-B243-76DC82DAFF92}">
      <dgm:prSet/>
      <dgm:spPr/>
      <dgm:t>
        <a:bodyPr/>
        <a:lstStyle/>
        <a:p>
          <a:endParaRPr lang="en-US" sz="1200"/>
        </a:p>
      </dgm:t>
    </dgm:pt>
    <dgm:pt modelId="{2F1BD2A3-1DAC-4B1B-8B4B-1CABEB932116}" type="sibTrans" cxnId="{511034C3-D81F-46C0-B243-76DC82DAFF92}">
      <dgm:prSet/>
      <dgm:spPr/>
      <dgm:t>
        <a:bodyPr/>
        <a:lstStyle/>
        <a:p>
          <a:endParaRPr lang="en-US" sz="1200"/>
        </a:p>
      </dgm:t>
    </dgm:pt>
    <dgm:pt modelId="{11BF867D-0326-4A07-A206-6C712A5BFA80}">
      <dgm:prSet phldrT="[Text]" custT="1"/>
      <dgm:spPr/>
      <dgm:t>
        <a:bodyPr/>
        <a:lstStyle/>
        <a:p>
          <a:r>
            <a:rPr lang="en-US" sz="2000" dirty="0" smtClean="0"/>
            <a:t>Age 3-21</a:t>
          </a:r>
          <a:endParaRPr lang="en-US" sz="2000" dirty="0"/>
        </a:p>
      </dgm:t>
    </dgm:pt>
    <dgm:pt modelId="{2014C900-4A66-4582-8067-5930B6A10DB9}" type="parTrans" cxnId="{547F6EEA-CDF9-49B3-9706-7A05B588F437}">
      <dgm:prSet/>
      <dgm:spPr/>
      <dgm:t>
        <a:bodyPr/>
        <a:lstStyle/>
        <a:p>
          <a:endParaRPr lang="en-US" sz="1200"/>
        </a:p>
      </dgm:t>
    </dgm:pt>
    <dgm:pt modelId="{7F08FD5A-C15C-428B-8ADE-76D296A062D4}" type="sibTrans" cxnId="{547F6EEA-CDF9-49B3-9706-7A05B588F437}">
      <dgm:prSet/>
      <dgm:spPr/>
      <dgm:t>
        <a:bodyPr/>
        <a:lstStyle/>
        <a:p>
          <a:endParaRPr lang="en-US" sz="1200"/>
        </a:p>
      </dgm:t>
    </dgm:pt>
    <dgm:pt modelId="{9D53C6B5-814D-4F71-8C1F-F827AC6F2FCF}">
      <dgm:prSet phldrT="[Text]" custT="1"/>
      <dgm:spPr/>
      <dgm:t>
        <a:bodyPr/>
        <a:lstStyle/>
        <a:p>
          <a:r>
            <a:rPr lang="en-US" sz="1400" dirty="0" smtClean="0"/>
            <a:t>Were NOT born in any USA state</a:t>
          </a:r>
          <a:endParaRPr lang="en-US" sz="1400" dirty="0"/>
        </a:p>
      </dgm:t>
    </dgm:pt>
    <dgm:pt modelId="{3454698A-2334-4E9E-B81D-407879B0F048}" type="parTrans" cxnId="{CFA5649F-F844-46AE-BF43-C9460A70C2EB}">
      <dgm:prSet/>
      <dgm:spPr/>
      <dgm:t>
        <a:bodyPr/>
        <a:lstStyle/>
        <a:p>
          <a:endParaRPr lang="en-US" sz="1200"/>
        </a:p>
      </dgm:t>
    </dgm:pt>
    <dgm:pt modelId="{194714D8-8723-46EC-BF5B-47D0DC83B420}" type="sibTrans" cxnId="{CFA5649F-F844-46AE-BF43-C9460A70C2EB}">
      <dgm:prSet/>
      <dgm:spPr/>
      <dgm:t>
        <a:bodyPr/>
        <a:lstStyle/>
        <a:p>
          <a:endParaRPr lang="en-US" sz="1200"/>
        </a:p>
      </dgm:t>
    </dgm:pt>
    <dgm:pt modelId="{0B351A63-A83F-4DBF-BEFA-DE9EBEDE1F2B}">
      <dgm:prSet custT="1"/>
      <dgm:spPr/>
      <dgm:t>
        <a:bodyPr/>
        <a:lstStyle/>
        <a:p>
          <a:r>
            <a:rPr lang="en-US" sz="1200" dirty="0" smtClean="0"/>
            <a:t>Have NOT been attending one or more schools in any USA state for more than 3 full academic years</a:t>
          </a:r>
          <a:endParaRPr lang="en-US" sz="1200" dirty="0"/>
        </a:p>
      </dgm:t>
    </dgm:pt>
    <dgm:pt modelId="{53DC22E3-9121-4E62-B835-843BBC6F7295}" type="parTrans" cxnId="{F4B4E3AB-181A-468C-B805-1401C038CDFE}">
      <dgm:prSet/>
      <dgm:spPr/>
      <dgm:t>
        <a:bodyPr/>
        <a:lstStyle/>
        <a:p>
          <a:endParaRPr lang="en-US" sz="1200"/>
        </a:p>
      </dgm:t>
    </dgm:pt>
    <dgm:pt modelId="{53D0FF83-628F-4923-8ED7-B53BB6CD1941}" type="sibTrans" cxnId="{F4B4E3AB-181A-468C-B805-1401C038CDFE}">
      <dgm:prSet/>
      <dgm:spPr/>
      <dgm:t>
        <a:bodyPr/>
        <a:lstStyle/>
        <a:p>
          <a:endParaRPr lang="en-US" sz="1200"/>
        </a:p>
      </dgm:t>
    </dgm:pt>
    <dgm:pt modelId="{D0AC869C-23BC-49CF-B5BE-DEBDB1A3068E}" type="pres">
      <dgm:prSet presAssocID="{85E44647-32DA-45AB-BB3F-884E46F72BD1}" presName="Name0" presStyleCnt="0">
        <dgm:presLayoutVars>
          <dgm:dir/>
          <dgm:resizeHandles val="exact"/>
        </dgm:presLayoutVars>
      </dgm:prSet>
      <dgm:spPr/>
    </dgm:pt>
    <dgm:pt modelId="{C7BAB867-C751-45B3-BA79-654A19A6928A}" type="pres">
      <dgm:prSet presAssocID="{D2B9C583-BECA-45D1-8584-95F33A6AC60C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25277-04D3-41CB-B4AC-BDE86AD0B7BA}" type="pres">
      <dgm:prSet presAssocID="{2F1BD2A3-1DAC-4B1B-8B4B-1CABEB932116}" presName="parSpace" presStyleCnt="0"/>
      <dgm:spPr/>
    </dgm:pt>
    <dgm:pt modelId="{661A94CE-C827-43AF-9D52-9EBBFB9189E2}" type="pres">
      <dgm:prSet presAssocID="{11BF867D-0326-4A07-A206-6C712A5BFA80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E67A6-F86D-4B22-9B23-62C08E7D6477}" type="pres">
      <dgm:prSet presAssocID="{7F08FD5A-C15C-428B-8ADE-76D296A062D4}" presName="parSpace" presStyleCnt="0"/>
      <dgm:spPr/>
    </dgm:pt>
    <dgm:pt modelId="{509DA711-77E8-4193-84AF-58DB0CFAEE9A}" type="pres">
      <dgm:prSet presAssocID="{9D53C6B5-814D-4F71-8C1F-F827AC6F2FCF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3F4F7-7522-40E9-AE0D-B4898E536459}" type="pres">
      <dgm:prSet presAssocID="{194714D8-8723-46EC-BF5B-47D0DC83B420}" presName="parSpace" presStyleCnt="0"/>
      <dgm:spPr/>
    </dgm:pt>
    <dgm:pt modelId="{E28C22CC-3AF6-4716-B815-874309DF4A1C}" type="pres">
      <dgm:prSet presAssocID="{0B351A63-A83F-4DBF-BEFA-DE9EBEDE1F2B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170D31-3CD5-4A9A-A543-F014E396077F}" type="presOf" srcId="{11BF867D-0326-4A07-A206-6C712A5BFA80}" destId="{661A94CE-C827-43AF-9D52-9EBBFB9189E2}" srcOrd="0" destOrd="0" presId="urn:microsoft.com/office/officeart/2005/8/layout/hChevron3"/>
    <dgm:cxn modelId="{E38D4C5D-CDB2-4B90-ACD1-3A46B3FFF6C6}" type="presOf" srcId="{9D53C6B5-814D-4F71-8C1F-F827AC6F2FCF}" destId="{509DA711-77E8-4193-84AF-58DB0CFAEE9A}" srcOrd="0" destOrd="0" presId="urn:microsoft.com/office/officeart/2005/8/layout/hChevron3"/>
    <dgm:cxn modelId="{F4B4E3AB-181A-468C-B805-1401C038CDFE}" srcId="{85E44647-32DA-45AB-BB3F-884E46F72BD1}" destId="{0B351A63-A83F-4DBF-BEFA-DE9EBEDE1F2B}" srcOrd="3" destOrd="0" parTransId="{53DC22E3-9121-4E62-B835-843BBC6F7295}" sibTransId="{53D0FF83-628F-4923-8ED7-B53BB6CD1941}"/>
    <dgm:cxn modelId="{CFA5649F-F844-46AE-BF43-C9460A70C2EB}" srcId="{85E44647-32DA-45AB-BB3F-884E46F72BD1}" destId="{9D53C6B5-814D-4F71-8C1F-F827AC6F2FCF}" srcOrd="2" destOrd="0" parTransId="{3454698A-2334-4E9E-B81D-407879B0F048}" sibTransId="{194714D8-8723-46EC-BF5B-47D0DC83B420}"/>
    <dgm:cxn modelId="{511034C3-D81F-46C0-B243-76DC82DAFF92}" srcId="{85E44647-32DA-45AB-BB3F-884E46F72BD1}" destId="{D2B9C583-BECA-45D1-8584-95F33A6AC60C}" srcOrd="0" destOrd="0" parTransId="{D8A5EBCF-6D33-4A62-A9A8-A5230784585D}" sibTransId="{2F1BD2A3-1DAC-4B1B-8B4B-1CABEB932116}"/>
    <dgm:cxn modelId="{547F6EEA-CDF9-49B3-9706-7A05B588F437}" srcId="{85E44647-32DA-45AB-BB3F-884E46F72BD1}" destId="{11BF867D-0326-4A07-A206-6C712A5BFA80}" srcOrd="1" destOrd="0" parTransId="{2014C900-4A66-4582-8067-5930B6A10DB9}" sibTransId="{7F08FD5A-C15C-428B-8ADE-76D296A062D4}"/>
    <dgm:cxn modelId="{27BC93B0-2B04-4895-BC87-709441A98F15}" type="presOf" srcId="{D2B9C583-BECA-45D1-8584-95F33A6AC60C}" destId="{C7BAB867-C751-45B3-BA79-654A19A6928A}" srcOrd="0" destOrd="0" presId="urn:microsoft.com/office/officeart/2005/8/layout/hChevron3"/>
    <dgm:cxn modelId="{AE9F3349-9420-4557-97EA-05EBA026240B}" type="presOf" srcId="{85E44647-32DA-45AB-BB3F-884E46F72BD1}" destId="{D0AC869C-23BC-49CF-B5BE-DEBDB1A3068E}" srcOrd="0" destOrd="0" presId="urn:microsoft.com/office/officeart/2005/8/layout/hChevron3"/>
    <dgm:cxn modelId="{2EE1F0BF-7D1F-45B8-95ED-BCA50777A167}" type="presOf" srcId="{0B351A63-A83F-4DBF-BEFA-DE9EBEDE1F2B}" destId="{E28C22CC-3AF6-4716-B815-874309DF4A1C}" srcOrd="0" destOrd="0" presId="urn:microsoft.com/office/officeart/2005/8/layout/hChevron3"/>
    <dgm:cxn modelId="{FBC27797-446E-466E-90CB-2692CAF59D58}" type="presParOf" srcId="{D0AC869C-23BC-49CF-B5BE-DEBDB1A3068E}" destId="{C7BAB867-C751-45B3-BA79-654A19A6928A}" srcOrd="0" destOrd="0" presId="urn:microsoft.com/office/officeart/2005/8/layout/hChevron3"/>
    <dgm:cxn modelId="{6327C7BE-05D1-4F20-B634-3A44C183CDB6}" type="presParOf" srcId="{D0AC869C-23BC-49CF-B5BE-DEBDB1A3068E}" destId="{CB125277-04D3-41CB-B4AC-BDE86AD0B7BA}" srcOrd="1" destOrd="0" presId="urn:microsoft.com/office/officeart/2005/8/layout/hChevron3"/>
    <dgm:cxn modelId="{493CD679-F017-46E0-A174-B79DB7070F56}" type="presParOf" srcId="{D0AC869C-23BC-49CF-B5BE-DEBDB1A3068E}" destId="{661A94CE-C827-43AF-9D52-9EBBFB9189E2}" srcOrd="2" destOrd="0" presId="urn:microsoft.com/office/officeart/2005/8/layout/hChevron3"/>
    <dgm:cxn modelId="{A61A6B3F-DC0E-447E-88D6-C66537E9884E}" type="presParOf" srcId="{D0AC869C-23BC-49CF-B5BE-DEBDB1A3068E}" destId="{D7AE67A6-F86D-4B22-9B23-62C08E7D6477}" srcOrd="3" destOrd="0" presId="urn:microsoft.com/office/officeart/2005/8/layout/hChevron3"/>
    <dgm:cxn modelId="{5FD09495-EEB9-47A9-B576-AC4DCC7684BC}" type="presParOf" srcId="{D0AC869C-23BC-49CF-B5BE-DEBDB1A3068E}" destId="{509DA711-77E8-4193-84AF-58DB0CFAEE9A}" srcOrd="4" destOrd="0" presId="urn:microsoft.com/office/officeart/2005/8/layout/hChevron3"/>
    <dgm:cxn modelId="{3B77FD6C-3A77-46C8-920D-893E39A90F48}" type="presParOf" srcId="{D0AC869C-23BC-49CF-B5BE-DEBDB1A3068E}" destId="{5183F4F7-7522-40E9-AE0D-B4898E536459}" srcOrd="5" destOrd="0" presId="urn:microsoft.com/office/officeart/2005/8/layout/hChevron3"/>
    <dgm:cxn modelId="{C49E6D37-13B9-43D4-8367-E639B21BC8F7}" type="presParOf" srcId="{D0AC869C-23BC-49CF-B5BE-DEBDB1A3068E}" destId="{E28C22CC-3AF6-4716-B815-874309DF4A1C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DD404-804D-4E85-A652-D87E4D5045CE}">
      <dsp:nvSpPr>
        <dsp:cNvPr id="0" name=""/>
        <dsp:cNvSpPr/>
      </dsp:nvSpPr>
      <dsp:spPr>
        <a:xfrm>
          <a:off x="763449" y="452630"/>
          <a:ext cx="6592079" cy="154058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FCA3B-4BBC-49CE-BAE5-98C830BF358C}">
      <dsp:nvSpPr>
        <dsp:cNvPr id="0" name=""/>
        <dsp:cNvSpPr/>
      </dsp:nvSpPr>
      <dsp:spPr>
        <a:xfrm>
          <a:off x="3636516" y="4225004"/>
          <a:ext cx="859702" cy="55020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1CA84-CAF4-4C53-B702-9239FCA36338}">
      <dsp:nvSpPr>
        <dsp:cNvPr id="0" name=""/>
        <dsp:cNvSpPr/>
      </dsp:nvSpPr>
      <dsp:spPr>
        <a:xfrm>
          <a:off x="1759655" y="4752489"/>
          <a:ext cx="4445142" cy="69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Children or youth who </a:t>
          </a:r>
          <a:r>
            <a:rPr lang="en-US" sz="1600" b="1" kern="1200" dirty="0" smtClean="0"/>
            <a:t>lack a fixed, regular, and adequate nighttime residence</a:t>
          </a:r>
          <a:endParaRPr lang="en-US" sz="1600" kern="1200" dirty="0"/>
        </a:p>
      </dsp:txBody>
      <dsp:txXfrm>
        <a:off x="1759655" y="4752489"/>
        <a:ext cx="4445142" cy="697823"/>
      </dsp:txXfrm>
    </dsp:sp>
    <dsp:sp modelId="{B6B309C3-5244-47BC-99C5-C0B18CAAEE3C}">
      <dsp:nvSpPr>
        <dsp:cNvPr id="0" name=""/>
        <dsp:cNvSpPr/>
      </dsp:nvSpPr>
      <dsp:spPr>
        <a:xfrm>
          <a:off x="3454259" y="2112199"/>
          <a:ext cx="1547464" cy="1547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Living in a public or private place not designed for or ordinarily used as a regular sleeping accommodation for human beings  (e.g. motels, cars, abandoned spaces, </a:t>
          </a:r>
          <a:r>
            <a:rPr lang="en-US" sz="800" kern="1200" dirty="0" err="1" smtClean="0"/>
            <a:t>etc</a:t>
          </a:r>
          <a:r>
            <a:rPr lang="en-US" sz="800" kern="1200" dirty="0" smtClean="0"/>
            <a:t>…)</a:t>
          </a:r>
          <a:endParaRPr lang="en-US" sz="800" kern="1200" dirty="0"/>
        </a:p>
      </dsp:txBody>
      <dsp:txXfrm>
        <a:off x="3680880" y="2338820"/>
        <a:ext cx="1094222" cy="1094222"/>
      </dsp:txXfrm>
    </dsp:sp>
    <dsp:sp modelId="{39AEB1CF-B165-417B-84A6-2442A4D8E659}">
      <dsp:nvSpPr>
        <dsp:cNvPr id="0" name=""/>
        <dsp:cNvSpPr/>
      </dsp:nvSpPr>
      <dsp:spPr>
        <a:xfrm>
          <a:off x="2341012" y="91432"/>
          <a:ext cx="2526003" cy="1963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Sharing the housing of other persons due to loss of housing, economic hardship, or a similar reason</a:t>
          </a:r>
          <a:endParaRPr lang="en-US" sz="1600" kern="1200" dirty="0"/>
        </a:p>
      </dsp:txBody>
      <dsp:txXfrm>
        <a:off x="2710937" y="378957"/>
        <a:ext cx="1786153" cy="1388295"/>
      </dsp:txXfrm>
    </dsp:sp>
    <dsp:sp modelId="{34E7FB37-7E6C-449B-A4BD-F8A8EF0EB914}">
      <dsp:nvSpPr>
        <dsp:cNvPr id="0" name=""/>
        <dsp:cNvSpPr/>
      </dsp:nvSpPr>
      <dsp:spPr>
        <a:xfrm>
          <a:off x="5039151" y="835634"/>
          <a:ext cx="1547464" cy="1547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Living in emergency or transitional shelters</a:t>
          </a:r>
          <a:endParaRPr lang="en-US" sz="1600" kern="1200" dirty="0"/>
        </a:p>
      </dsp:txBody>
      <dsp:txXfrm>
        <a:off x="5265772" y="1062255"/>
        <a:ext cx="1094222" cy="1094222"/>
      </dsp:txXfrm>
    </dsp:sp>
    <dsp:sp modelId="{F76C35AB-4CC5-48C9-82A0-CCF9369C7E07}">
      <dsp:nvSpPr>
        <dsp:cNvPr id="0" name=""/>
        <dsp:cNvSpPr/>
      </dsp:nvSpPr>
      <dsp:spPr>
        <a:xfrm>
          <a:off x="13" y="128944"/>
          <a:ext cx="7643379" cy="443407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131B-676C-43B3-9264-E9161667CF5C}">
      <dsp:nvSpPr>
        <dsp:cNvPr id="0" name=""/>
        <dsp:cNvSpPr/>
      </dsp:nvSpPr>
      <dsp:spPr>
        <a:xfrm>
          <a:off x="644651" y="0"/>
          <a:ext cx="7306056" cy="476273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F3AAA-FD4A-4258-8726-7C8A912E7E95}">
      <dsp:nvSpPr>
        <dsp:cNvPr id="0" name=""/>
        <dsp:cNvSpPr/>
      </dsp:nvSpPr>
      <dsp:spPr>
        <a:xfrm>
          <a:off x="13456" y="1221984"/>
          <a:ext cx="2448240" cy="2266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Home Language Surveys have been checked for possible ELL status</a:t>
          </a:r>
          <a:endParaRPr lang="en-US" sz="2000" kern="1200" dirty="0"/>
        </a:p>
      </dsp:txBody>
      <dsp:txXfrm>
        <a:off x="124099" y="1332627"/>
        <a:ext cx="2226954" cy="2045242"/>
      </dsp:txXfrm>
    </dsp:sp>
    <dsp:sp modelId="{7E0BBDA7-462F-4B85-A3FA-045A10354466}">
      <dsp:nvSpPr>
        <dsp:cNvPr id="0" name=""/>
        <dsp:cNvSpPr/>
      </dsp:nvSpPr>
      <dsp:spPr>
        <a:xfrm>
          <a:off x="2491974" y="1208915"/>
          <a:ext cx="2202498" cy="2188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Forms indicated any language other than English are immediately referred to the ESL teacher</a:t>
          </a:r>
          <a:endParaRPr lang="en-US" sz="1800" kern="1200" dirty="0"/>
        </a:p>
      </dsp:txBody>
      <dsp:txXfrm>
        <a:off x="2598791" y="1315732"/>
        <a:ext cx="1988864" cy="1974518"/>
      </dsp:txXfrm>
    </dsp:sp>
    <dsp:sp modelId="{20A04820-78A0-4112-B091-83CFCBDD8AF7}">
      <dsp:nvSpPr>
        <dsp:cNvPr id="0" name=""/>
        <dsp:cNvSpPr/>
      </dsp:nvSpPr>
      <dsp:spPr>
        <a:xfrm>
          <a:off x="4738309" y="1208886"/>
          <a:ext cx="1845481" cy="2214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ESL Teacher conducts or reviews assessments</a:t>
          </a:r>
          <a:endParaRPr lang="en-US" sz="2000" kern="1200" dirty="0"/>
        </a:p>
      </dsp:txBody>
      <dsp:txXfrm>
        <a:off x="4828398" y="1298975"/>
        <a:ext cx="1665303" cy="2034131"/>
      </dsp:txXfrm>
    </dsp:sp>
    <dsp:sp modelId="{8BC7253A-096E-413C-9B48-1CA49A3B3CE6}">
      <dsp:nvSpPr>
        <dsp:cNvPr id="0" name=""/>
        <dsp:cNvSpPr/>
      </dsp:nvSpPr>
      <dsp:spPr>
        <a:xfrm>
          <a:off x="6788192" y="1202514"/>
          <a:ext cx="1756132" cy="2227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Keep in students’ cumulative files</a:t>
          </a:r>
          <a:endParaRPr lang="en-US" sz="2300" kern="1200" dirty="0"/>
        </a:p>
      </dsp:txBody>
      <dsp:txXfrm>
        <a:off x="6873919" y="1288241"/>
        <a:ext cx="1584678" cy="2055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AB867-C751-45B3-BA79-654A19A6928A}">
      <dsp:nvSpPr>
        <dsp:cNvPr id="0" name=""/>
        <dsp:cNvSpPr/>
      </dsp:nvSpPr>
      <dsp:spPr>
        <a:xfrm>
          <a:off x="2433" y="1616272"/>
          <a:ext cx="2442091" cy="9768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Review Enrollment packets</a:t>
          </a:r>
          <a:endParaRPr lang="en-US" sz="2000" kern="1200" dirty="0"/>
        </a:p>
      </dsp:txBody>
      <dsp:txXfrm>
        <a:off x="2433" y="1616272"/>
        <a:ext cx="2197882" cy="976836"/>
      </dsp:txXfrm>
    </dsp:sp>
    <dsp:sp modelId="{661A94CE-C827-43AF-9D52-9EBBFB9189E2}">
      <dsp:nvSpPr>
        <dsp:cNvPr id="0" name=""/>
        <dsp:cNvSpPr/>
      </dsp:nvSpPr>
      <dsp:spPr>
        <a:xfrm>
          <a:off x="1956106" y="1616272"/>
          <a:ext cx="2442091" cy="976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Age 3-21</a:t>
          </a:r>
          <a:endParaRPr lang="en-US" sz="2000" kern="1200" dirty="0"/>
        </a:p>
      </dsp:txBody>
      <dsp:txXfrm>
        <a:off x="2444524" y="1616272"/>
        <a:ext cx="1465255" cy="976836"/>
      </dsp:txXfrm>
    </dsp:sp>
    <dsp:sp modelId="{509DA711-77E8-4193-84AF-58DB0CFAEE9A}">
      <dsp:nvSpPr>
        <dsp:cNvPr id="0" name=""/>
        <dsp:cNvSpPr/>
      </dsp:nvSpPr>
      <dsp:spPr>
        <a:xfrm>
          <a:off x="3909779" y="1616272"/>
          <a:ext cx="2442091" cy="976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Were NOT born in any USA state</a:t>
          </a:r>
          <a:endParaRPr lang="en-US" sz="1400" kern="1200" dirty="0"/>
        </a:p>
      </dsp:txBody>
      <dsp:txXfrm>
        <a:off x="4398197" y="1616272"/>
        <a:ext cx="1465255" cy="976836"/>
      </dsp:txXfrm>
    </dsp:sp>
    <dsp:sp modelId="{E28C22CC-3AF6-4716-B815-874309DF4A1C}">
      <dsp:nvSpPr>
        <dsp:cNvPr id="0" name=""/>
        <dsp:cNvSpPr/>
      </dsp:nvSpPr>
      <dsp:spPr>
        <a:xfrm>
          <a:off x="5863452" y="1616272"/>
          <a:ext cx="2442091" cy="9768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Have NOT been attending one or more schools in any USA state for more than 3 full academic years</a:t>
          </a:r>
          <a:endParaRPr lang="en-US" sz="1200" kern="1200" dirty="0"/>
        </a:p>
      </dsp:txBody>
      <dsp:txXfrm>
        <a:off x="6351870" y="1616272"/>
        <a:ext cx="1465255" cy="976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64451-2339-4D41-89F1-0C1AAA074F7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0A1C-E870-4AAF-AA42-BD86C6594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2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219416"/>
            <a:ext cx="7886700" cy="2067851"/>
          </a:xfrm>
        </p:spPr>
        <p:txBody>
          <a:bodyPr anchor="b"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Futura PT Web Heavy" panose="020B080202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314255"/>
            <a:ext cx="7886700" cy="66611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888" y="5140644"/>
            <a:ext cx="7886700" cy="5143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lvl="0"/>
            <a:r>
              <a:rPr lang="en-US" sz="2000" dirty="0" smtClean="0">
                <a:latin typeface="Century Gothic" panose="020B0502020202020204" pitchFamily="34" charset="0"/>
              </a:rPr>
              <a:t>Click to add department,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8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53F0FE-574D-4CAB-AEDB-6B83A771134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8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53F0FE-574D-4CAB-AEDB-6B83A771134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3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23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84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4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5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46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7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ltern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23888" y="2219416"/>
            <a:ext cx="7886700" cy="2067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Futura PT Web Heavy" panose="020B0802020204020203" pitchFamily="34" charset="0"/>
              </a:rPr>
              <a:t>CLICK TO </a:t>
            </a:r>
            <a:r>
              <a:rPr lang="en-US" b="0" dirty="0" smtClean="0">
                <a:solidFill>
                  <a:schemeClr val="tx1"/>
                </a:solidFill>
                <a:latin typeface="Futura PT Web Heavy" panose="020B0802020204020203" pitchFamily="34" charset="0"/>
              </a:rPr>
              <a:t>EDIT</a:t>
            </a:r>
            <a:r>
              <a:rPr lang="en-US" dirty="0" smtClean="0">
                <a:solidFill>
                  <a:schemeClr val="tx1"/>
                </a:solidFill>
                <a:latin typeface="Futura PT Web Heavy" panose="020B0802020204020203" pitchFamily="34" charset="0"/>
              </a:rPr>
              <a:t> MASTER TITLE STYLE</a:t>
            </a:r>
            <a:endParaRPr lang="en-US" dirty="0">
              <a:solidFill>
                <a:schemeClr val="tx1"/>
              </a:solidFill>
              <a:latin typeface="Futura PT Web Heavy" panose="020B0802020204020203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623888" y="4314255"/>
            <a:ext cx="7886700" cy="66611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8" y="5140644"/>
            <a:ext cx="7886700" cy="5143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>
                <a:solidFill>
                  <a:schemeClr val="tx1"/>
                </a:solidFill>
                <a:latin typeface="Apex Serif Book" panose="02010600040501010103" pitchFamily="50" charset="0"/>
                <a:ea typeface="Apex Serif Bold" panose="02010600040501010103" pitchFamily="50" charset="0"/>
              </a:defRPr>
            </a:lvl1pPr>
          </a:lstStyle>
          <a:p>
            <a:pPr lvl="0"/>
            <a:r>
              <a:rPr lang="en-US" sz="2000" dirty="0" smtClean="0">
                <a:latin typeface="Century Gothic" panose="020B0502020202020204" pitchFamily="34" charset="0"/>
              </a:rPr>
              <a:t>Click to add department,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49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0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2778" y="349789"/>
            <a:ext cx="8078582" cy="558152"/>
          </a:xfrm>
        </p:spPr>
        <p:txBody>
          <a:bodyPr anchor="t">
            <a:normAutofit/>
          </a:bodyPr>
          <a:lstStyle>
            <a:lvl1pPr>
              <a:defRPr sz="2800" b="0">
                <a:latin typeface="Futura PT Web Heavy" panose="020B0802020204020203" pitchFamily="34" charset="0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11550" y="1452766"/>
            <a:ext cx="7103800" cy="580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>
              <a:buFontTx/>
              <a:buNone/>
              <a:defRPr sz="1400" b="0">
                <a:solidFill>
                  <a:schemeClr val="tx1"/>
                </a:solidFill>
                <a:latin typeface="Apex Serif Book" panose="02010600040501010103" pitchFamily="50" charset="0"/>
                <a:ea typeface="Apex Serif Bold" panose="02010600040501010103" pitchFamily="50" charset="0"/>
                <a:cs typeface="Aparajit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Active agenda item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D5413AF-8E05-41EF-87C6-418D3B0DFF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411550" y="2396263"/>
            <a:ext cx="7103800" cy="580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>
              <a:buFontTx/>
              <a:buNone/>
              <a:defRPr lang="en-US" sz="1400" b="0" kern="1200" dirty="0">
                <a:solidFill>
                  <a:schemeClr val="tx1"/>
                </a:solidFill>
                <a:latin typeface="Apex Serif Book" panose="02010600040501010103" pitchFamily="50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 smtClean="0"/>
              <a:t>Inactive agenda item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411550" y="3339760"/>
            <a:ext cx="7103800" cy="580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>
              <a:buFontTx/>
              <a:buNone/>
              <a:defRPr lang="en-US" sz="1400" b="0" kern="1200" dirty="0">
                <a:solidFill>
                  <a:schemeClr val="tx1"/>
                </a:solidFill>
                <a:latin typeface="Apex Serif Book" panose="02010600040501010103" pitchFamily="50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 smtClean="0"/>
              <a:t>Inactive agenda item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411550" y="4283256"/>
            <a:ext cx="7103800" cy="580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>
              <a:buFontTx/>
              <a:buNone/>
              <a:defRPr lang="en-US" sz="1400" b="0" kern="1200" dirty="0">
                <a:solidFill>
                  <a:schemeClr val="tx1"/>
                </a:solidFill>
                <a:latin typeface="Apex Serif Book" panose="02010600040501010103" pitchFamily="50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 smtClean="0"/>
              <a:t>Inactive agenda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950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>
        <p15:guide id="1" orient="horz" pos="3864" userDrawn="1">
          <p15:clr>
            <a:srgbClr val="FBAE40"/>
          </p15:clr>
        </p15:guide>
        <p15:guide id="2" pos="4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1662" y="356248"/>
            <a:ext cx="7968455" cy="662851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1371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2" userDrawn="1">
          <p15:clr>
            <a:srgbClr val="FBAE40"/>
          </p15:clr>
        </p15:guide>
        <p15:guide id="2" pos="45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498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31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pos="45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46" y="350906"/>
            <a:ext cx="7964424" cy="6628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121537"/>
            <a:ext cx="7886700" cy="43513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 marL="1143000" indent="-228600">
              <a:defRPr sz="1400"/>
            </a:lvl3pPr>
            <a:lvl4pPr marL="1600200" indent="-228600">
              <a:buFont typeface="Apex Serif Book" panose="02010600040501010103" pitchFamily="50" charset="0"/>
              <a:buChar char="√"/>
              <a:defRPr sz="1400"/>
            </a:lvl4pPr>
            <a:lvl5pPr marL="2057400" indent="-228600">
              <a:buFont typeface="Wingdings" panose="05000000000000000000" pitchFamily="2" charset="2"/>
              <a:buChar char="v"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386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pos="4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53F0FE-574D-4CAB-AEDB-6B83A771134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53F0FE-574D-4CAB-AEDB-6B83A771134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53F0FE-574D-4CAB-AEDB-6B83A771134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7E11-29D6-4E35-B812-A4E8DC2F4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3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3900" y="356249"/>
            <a:ext cx="7816418" cy="662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136343"/>
            <a:ext cx="7816418" cy="47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15973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6997E11-29D6-4E35-B812-A4E8DC2F4E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122290"/>
            <a:ext cx="1609867" cy="50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8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tx1"/>
          </a:solidFill>
          <a:latin typeface="Futura PT Web Heavy" panose="020B080202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pex Serif Book" panose="02010600040501010103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3000" kern="1200">
          <a:solidFill>
            <a:schemeClr val="tx1"/>
          </a:solidFill>
          <a:latin typeface="Apex Serif Book" panose="02010600040501010103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000" kern="1200">
          <a:solidFill>
            <a:schemeClr val="tx1"/>
          </a:solidFill>
          <a:latin typeface="Apex Serif Book" panose="02010600040501010103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pex Serif Book" panose="02010600040501010103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pex Serif Book" panose="02010600040501010103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64" userDrawn="1">
          <p15:clr>
            <a:srgbClr val="F26B43"/>
          </p15:clr>
        </p15:guide>
        <p15:guide id="2" pos="45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5BC52-49C7-4D12-A828-CE99C479086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A07D-62FA-4349-A6EA-2F16C06E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1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assets/entities/education/attachments/eis_appendices.pd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assets/entities/education/attachments/eis_extracts_layout.pdf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chc.org/faq/official-definition-homelessness/" TargetMode="External"/><Relationship Id="rId2" Type="http://schemas.openxmlformats.org/officeDocument/2006/relationships/hyperlink" Target="https://www.tn.gov/assets/entities/education/attachments/eis_appendices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decaturcountyschools.org/Documents/Definition%20Page-Immigrant%20and%20Limited%20English%20Proficien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assets/entities/education/attachments/eis_appendices.pdf" TargetMode="External"/><Relationship Id="rId2" Type="http://schemas.openxmlformats.org/officeDocument/2006/relationships/hyperlink" Target="https://www.tn.gov/assets/entities/education/attachments/eis_extracts_layout.pd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ESL, Immigrant, and Homeless Populations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pex Serif Book" panose="02010600040501010103" pitchFamily="50" charset="0"/>
              </a:rPr>
              <a:t>Updated 2/22/16</a:t>
            </a:r>
            <a:endParaRPr lang="en-US" dirty="0">
              <a:latin typeface="Apex Serif Book" panose="02010600040501010103" pitchFamily="50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Special Populations &amp; Coding in EIS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EIS 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13AF-8E05-41EF-87C6-418D3B0DFF7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English Language Background (ELB) fields are reported through the 40 (Student) and 41 (Student Enrollment) extracts. </a:t>
            </a:r>
            <a:r>
              <a:rPr lang="en-US" i="1" dirty="0">
                <a:solidFill>
                  <a:srgbClr val="002060"/>
                </a:solidFill>
              </a:rPr>
              <a:t>See State/Province-TN screen in PowerSchool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Required data fields include:</a:t>
            </a:r>
          </a:p>
          <a:p>
            <a:pPr lvl="1"/>
            <a:r>
              <a:rPr lang="en-US" dirty="0" smtClean="0"/>
              <a:t>English Language Background (see </a:t>
            </a:r>
            <a:r>
              <a:rPr lang="en-US" dirty="0" smtClean="0">
                <a:hlinkClick r:id="rId2"/>
              </a:rPr>
              <a:t>Appendix E</a:t>
            </a:r>
            <a:r>
              <a:rPr lang="en-US" dirty="0" smtClean="0"/>
              <a:t> for relevant codes)</a:t>
            </a:r>
          </a:p>
          <a:p>
            <a:pPr lvl="1"/>
            <a:r>
              <a:rPr lang="en-US" dirty="0" smtClean="0"/>
              <a:t>Native Language (see </a:t>
            </a:r>
            <a:r>
              <a:rPr lang="en-US" dirty="0" smtClean="0">
                <a:hlinkClick r:id="rId2"/>
              </a:rPr>
              <a:t>Appendix P</a:t>
            </a:r>
            <a:r>
              <a:rPr lang="en-US" dirty="0" smtClean="0"/>
              <a:t> for language codes)</a:t>
            </a:r>
          </a:p>
          <a:p>
            <a:pPr lvl="1"/>
            <a:r>
              <a:rPr lang="en-US" dirty="0" smtClean="0"/>
              <a:t>Date First Enrolled in ESL Program</a:t>
            </a:r>
          </a:p>
          <a:p>
            <a:pPr lvl="2"/>
            <a:r>
              <a:rPr lang="en-US" dirty="0" smtClean="0"/>
              <a:t>Must be entered for all students with ELB codes of L, F, 1, or 2.</a:t>
            </a:r>
          </a:p>
          <a:p>
            <a:pPr lvl="2"/>
            <a:r>
              <a:rPr lang="en-US" dirty="0" smtClean="0"/>
              <a:t>Leave blank for all other students</a:t>
            </a:r>
          </a:p>
          <a:p>
            <a:r>
              <a:rPr lang="en-US" u="sng" dirty="0" smtClean="0"/>
              <a:t>Common errors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Students with L, F, 1, or 2 ELB code who are missing a “Date First Enrolled in ESL Program” field.</a:t>
            </a:r>
          </a:p>
          <a:p>
            <a:pPr lvl="1"/>
            <a:r>
              <a:rPr lang="en-US" dirty="0" smtClean="0"/>
              <a:t>Students with non-ELB code (L, F, 1, 2, N, W) who have ENG (English) as a Native Language</a:t>
            </a:r>
          </a:p>
          <a:p>
            <a:pPr lvl="1"/>
            <a:r>
              <a:rPr lang="en-US" dirty="0" smtClean="0"/>
              <a:t>Students with English Native (N) ELB code who have either a non-English Native Language or a date entered for “Date First Enrolled in ESL Program.”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3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36946" y="350906"/>
            <a:ext cx="7964424" cy="968443"/>
          </a:xfrm>
        </p:spPr>
        <p:txBody>
          <a:bodyPr/>
          <a:lstStyle/>
          <a:p>
            <a:r>
              <a:rPr lang="en-US" dirty="0" smtClean="0"/>
              <a:t>Immigrant Identification Procedures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13AF-8E05-41EF-87C6-418D3B0DFF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69817" y="1435046"/>
            <a:ext cx="83455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12278715"/>
              </p:ext>
            </p:extLst>
          </p:nvPr>
        </p:nvGraphicFramePr>
        <p:xfrm>
          <a:off x="393392" y="855780"/>
          <a:ext cx="8307978" cy="4209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00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36946" y="350907"/>
            <a:ext cx="7964424" cy="710790"/>
          </a:xfrm>
        </p:spPr>
        <p:txBody>
          <a:bodyPr/>
          <a:lstStyle/>
          <a:p>
            <a:r>
              <a:rPr lang="en-US" dirty="0" smtClean="0"/>
              <a:t>Immigrant EIS 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13AF-8E05-41EF-87C6-418D3B0DFF7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50" y="1061697"/>
            <a:ext cx="7886700" cy="4351338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>
                <a:hlinkClick r:id="rId2"/>
              </a:rPr>
              <a:t>data fields related to immigrant status </a:t>
            </a:r>
            <a:r>
              <a:rPr lang="en-US" dirty="0" smtClean="0"/>
              <a:t>are reported through the 40 extract. </a:t>
            </a:r>
            <a:r>
              <a:rPr lang="en-US" i="1" dirty="0">
                <a:solidFill>
                  <a:srgbClr val="002060"/>
                </a:solidFill>
              </a:rPr>
              <a:t>See State/Province-TN screen in PowerSchool.</a:t>
            </a:r>
            <a:endParaRPr lang="en-US" dirty="0"/>
          </a:p>
          <a:p>
            <a:pPr lvl="1"/>
            <a:r>
              <a:rPr lang="en-US" dirty="0" smtClean="0"/>
              <a:t>Immigrant Student:</a:t>
            </a:r>
          </a:p>
          <a:p>
            <a:pPr lvl="2"/>
            <a:r>
              <a:rPr lang="en-US" dirty="0"/>
              <a:t>If the student immigrated to the United </a:t>
            </a:r>
            <a:r>
              <a:rPr lang="en-US" dirty="0" smtClean="0"/>
              <a:t>States, </a:t>
            </a:r>
            <a:r>
              <a:rPr lang="en-US" dirty="0"/>
              <a:t>value must be “</a:t>
            </a:r>
            <a:r>
              <a:rPr lang="en-US" dirty="0" smtClean="0"/>
              <a:t>Y.”  If </a:t>
            </a:r>
            <a:r>
              <a:rPr lang="en-US" dirty="0"/>
              <a:t>a naturally born </a:t>
            </a:r>
            <a:r>
              <a:rPr lang="en-US" dirty="0" smtClean="0"/>
              <a:t>citizen </a:t>
            </a:r>
            <a:r>
              <a:rPr lang="en-US" dirty="0"/>
              <a:t>of the United </a:t>
            </a:r>
            <a:r>
              <a:rPr lang="en-US" dirty="0" smtClean="0"/>
              <a:t>States, </a:t>
            </a:r>
            <a:r>
              <a:rPr lang="en-US" dirty="0"/>
              <a:t>value must be “</a:t>
            </a:r>
            <a:r>
              <a:rPr lang="en-US" dirty="0" smtClean="0"/>
              <a:t>N.”</a:t>
            </a:r>
          </a:p>
          <a:p>
            <a:pPr lvl="1"/>
            <a:r>
              <a:rPr lang="en-US" dirty="0" smtClean="0"/>
              <a:t>Date First Enrolled in U.S. School:</a:t>
            </a:r>
          </a:p>
          <a:p>
            <a:pPr lvl="2"/>
            <a:r>
              <a:rPr lang="en-US" dirty="0"/>
              <a:t>If student immigrated to the United </a:t>
            </a:r>
            <a:r>
              <a:rPr lang="en-US" dirty="0" smtClean="0"/>
              <a:t>States, </a:t>
            </a:r>
            <a:r>
              <a:rPr lang="en-US" dirty="0"/>
              <a:t>the year the student first enrolled in a school in </a:t>
            </a:r>
            <a:r>
              <a:rPr lang="en-US" dirty="0" smtClean="0"/>
              <a:t>US (format </a:t>
            </a:r>
            <a:r>
              <a:rPr lang="en-US" dirty="0"/>
              <a:t>“CCYYMMDD</a:t>
            </a:r>
            <a:r>
              <a:rPr lang="en-US" dirty="0" smtClean="0"/>
              <a:t>”).  </a:t>
            </a:r>
            <a:r>
              <a:rPr lang="en-US" dirty="0"/>
              <a:t>Value will be all zeroes if not immigrant </a:t>
            </a:r>
            <a:r>
              <a:rPr lang="en-US" dirty="0" smtClean="0"/>
              <a:t>student (i.e. blank).  </a:t>
            </a:r>
          </a:p>
          <a:p>
            <a:pPr lvl="1"/>
            <a:r>
              <a:rPr lang="en-US" dirty="0" smtClean="0"/>
              <a:t>Student’s County of Birth Code:</a:t>
            </a:r>
          </a:p>
          <a:p>
            <a:pPr lvl="2"/>
            <a:r>
              <a:rPr lang="en-US" dirty="0" smtClean="0"/>
              <a:t>Cannot be United States if student is labeled as Immigrant</a:t>
            </a:r>
            <a:endParaRPr lang="en-US" dirty="0"/>
          </a:p>
          <a:p>
            <a:r>
              <a:rPr lang="en-US" u="sng" dirty="0" smtClean="0"/>
              <a:t>Common errors include:</a:t>
            </a:r>
          </a:p>
          <a:p>
            <a:pPr lvl="1"/>
            <a:r>
              <a:rPr lang="en-US" dirty="0" smtClean="0"/>
              <a:t>Students labeled as immigrant, but missing “Date First Enrolled in U.S. School” field.</a:t>
            </a:r>
          </a:p>
          <a:p>
            <a:pPr lvl="1"/>
            <a:r>
              <a:rPr lang="en-US" dirty="0" smtClean="0"/>
              <a:t>Students labeled as immigrant with United States listed as “Student’s Country of Birth Code.”</a:t>
            </a:r>
          </a:p>
        </p:txBody>
      </p:sp>
    </p:spTree>
    <p:extLst>
      <p:ext uri="{BB962C8B-B14F-4D97-AF65-F5344CB8AC3E}">
        <p14:creationId xmlns:p14="http://schemas.microsoft.com/office/powerpoint/2010/main" val="288817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EIS Appendices 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Federal Definition of Homeless Students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Federal Definition of English Language Learners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Federal Definition of Immigrant Students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39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Homeless Populations</a:t>
            </a:r>
          </a:p>
          <a:p>
            <a:pPr lvl="1"/>
            <a:r>
              <a:rPr lang="en-US" sz="2000" dirty="0" smtClean="0"/>
              <a:t>Identification Procedures</a:t>
            </a:r>
          </a:p>
          <a:p>
            <a:pPr lvl="1"/>
            <a:r>
              <a:rPr lang="en-US" sz="2000" dirty="0" smtClean="0"/>
              <a:t>EIS Coding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ESL Populations</a:t>
            </a:r>
          </a:p>
          <a:p>
            <a:pPr lvl="1"/>
            <a:r>
              <a:rPr lang="en-US" sz="2000" dirty="0" smtClean="0"/>
              <a:t>Identification Procedures</a:t>
            </a:r>
          </a:p>
          <a:p>
            <a:pPr lvl="1"/>
            <a:r>
              <a:rPr lang="en-US" sz="2000" dirty="0" smtClean="0"/>
              <a:t>EIS Coding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Immigrant Populations</a:t>
            </a:r>
          </a:p>
          <a:p>
            <a:pPr lvl="1"/>
            <a:r>
              <a:rPr lang="en-US" sz="2000" dirty="0" smtClean="0"/>
              <a:t>Identification Procedures</a:t>
            </a:r>
            <a:endParaRPr lang="en-US" sz="2000" dirty="0"/>
          </a:p>
          <a:p>
            <a:pPr lvl="1"/>
            <a:r>
              <a:rPr lang="en-US" sz="2000" dirty="0" smtClean="0"/>
              <a:t>EIS Coding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8446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Identification: Key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13AF-8E05-41EF-87C6-418D3B0DFF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121537"/>
            <a:ext cx="7886700" cy="486125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Families may be sensitive to conversations around homelessness. 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Reference </a:t>
            </a:r>
            <a:r>
              <a:rPr lang="en-US" sz="2000" dirty="0"/>
              <a:t>legislative </a:t>
            </a:r>
            <a:r>
              <a:rPr lang="en-US" sz="2000" dirty="0" smtClean="0"/>
              <a:t>wording and contact ASD’s Homeless Liaison if additional guidance is needed.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Make determinations on a case-by-case basis based on the circumstances of each </a:t>
            </a:r>
            <a:r>
              <a:rPr lang="en-US" sz="2000" dirty="0" smtClean="0"/>
              <a:t>child.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Understand that some cases will be clear-cut; others will require further inquiry and a more nuanced </a:t>
            </a:r>
            <a:r>
              <a:rPr lang="en-US" sz="2000" dirty="0" smtClean="0"/>
              <a:t>analysis.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u="sng" dirty="0"/>
              <a:t>Use fixed, regular, and adequate as guiding </a:t>
            </a:r>
            <a:r>
              <a:rPr lang="en-US" sz="2000" u="sng" dirty="0" smtClean="0"/>
              <a:t>principles.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5833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Identification </a:t>
            </a:r>
            <a:r>
              <a:rPr lang="en-US" dirty="0" smtClean="0"/>
              <a:t>Flowchart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6947" y="1120775"/>
            <a:ext cx="7623282" cy="495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3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Fixed, Regular, &amp; Adequate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36600" y="1630363"/>
            <a:ext cx="7886700" cy="4260986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Fixed:</a:t>
            </a:r>
            <a:endParaRPr lang="en-US" sz="3300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/>
              <a:t>Stationary, permanent, not subject to change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Regular:</a:t>
            </a:r>
            <a:endParaRPr lang="en-US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/>
              <a:t>Used on a predictable, routine, consistent basis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/>
              <a:t>Consider the relative permanence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Adequate:</a:t>
            </a:r>
            <a:endParaRPr lang="en-US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/>
              <a:t>Lawfully and reasonably </a:t>
            </a:r>
            <a:r>
              <a:rPr lang="en-US" sz="2200" dirty="0" smtClean="0"/>
              <a:t>sufficient for </a:t>
            </a:r>
            <a:r>
              <a:rPr lang="en-US" sz="2200" dirty="0"/>
              <a:t>meeting the physical and psychological needs typically met in </a:t>
            </a:r>
            <a:r>
              <a:rPr lang="en-US" sz="2200" dirty="0" smtClean="0"/>
              <a:t>a home environment</a:t>
            </a:r>
          </a:p>
          <a:p>
            <a:pPr marL="457200" lvl="1" indent="0" algn="ctr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5A69C3"/>
                </a:solidFill>
              </a:rPr>
              <a:t>*Can </a:t>
            </a:r>
            <a:r>
              <a:rPr lang="en-US" sz="2600" b="1" dirty="0">
                <a:solidFill>
                  <a:srgbClr val="5A69C3"/>
                </a:solidFill>
              </a:rPr>
              <a:t>the student go to the </a:t>
            </a:r>
            <a:r>
              <a:rPr lang="en-US" sz="2600" b="1" u="sng" dirty="0">
                <a:solidFill>
                  <a:srgbClr val="5A69C3"/>
                </a:solidFill>
              </a:rPr>
              <a:t>SAME </a:t>
            </a:r>
            <a:r>
              <a:rPr lang="en-US" sz="2600" b="1" u="sng" dirty="0" smtClean="0">
                <a:solidFill>
                  <a:srgbClr val="5A69C3"/>
                </a:solidFill>
              </a:rPr>
              <a:t>PLACE </a:t>
            </a:r>
            <a:r>
              <a:rPr lang="en-US" sz="2600" b="1" dirty="0" smtClean="0">
                <a:solidFill>
                  <a:srgbClr val="5A69C3"/>
                </a:solidFill>
              </a:rPr>
              <a:t>(fixed</a:t>
            </a:r>
            <a:r>
              <a:rPr lang="en-US" sz="2600" b="1" dirty="0">
                <a:solidFill>
                  <a:srgbClr val="5A69C3"/>
                </a:solidFill>
              </a:rPr>
              <a:t>) </a:t>
            </a:r>
            <a:r>
              <a:rPr lang="en-US" sz="2600" b="1" u="sng" dirty="0">
                <a:solidFill>
                  <a:srgbClr val="5A69C3"/>
                </a:solidFill>
              </a:rPr>
              <a:t>EVERY NIGHT </a:t>
            </a:r>
            <a:r>
              <a:rPr lang="en-US" sz="2600" b="1" dirty="0">
                <a:solidFill>
                  <a:srgbClr val="5A69C3"/>
                </a:solidFill>
              </a:rPr>
              <a:t>(regular) to sleep in a </a:t>
            </a:r>
            <a:r>
              <a:rPr lang="en-US" sz="2600" b="1" u="sng" dirty="0" smtClean="0">
                <a:solidFill>
                  <a:srgbClr val="5A69C3"/>
                </a:solidFill>
              </a:rPr>
              <a:t>SAFE AND </a:t>
            </a:r>
            <a:r>
              <a:rPr lang="en-US" sz="2600" b="1" u="sng" dirty="0">
                <a:solidFill>
                  <a:srgbClr val="5A69C3"/>
                </a:solidFill>
              </a:rPr>
              <a:t>SUFFICIENT SPACE</a:t>
            </a:r>
            <a:r>
              <a:rPr lang="en-US" sz="2600" b="1" dirty="0">
                <a:solidFill>
                  <a:srgbClr val="5A69C3"/>
                </a:solidFill>
              </a:rPr>
              <a:t> (adequate</a:t>
            </a:r>
            <a:r>
              <a:rPr lang="en-US" sz="2600" b="1" dirty="0" smtClean="0">
                <a:solidFill>
                  <a:srgbClr val="5A69C3"/>
                </a:solidFill>
              </a:rPr>
              <a:t>)?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5303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Housing Explained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/>
              <a:t>Legislative wording: “sharing the housing of other persons </a:t>
            </a:r>
            <a:r>
              <a:rPr lang="en-US" sz="1800" b="1" dirty="0"/>
              <a:t>due to loss of housing, economic hardship, or a similar reason</a:t>
            </a:r>
            <a:r>
              <a:rPr lang="en-US" sz="1800" dirty="0"/>
              <a:t>”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Considerations:</a:t>
            </a:r>
            <a:endParaRPr lang="en-US" sz="1800" dirty="0"/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/>
              <a:t>Why did the parties move in together</a:t>
            </a:r>
            <a:r>
              <a:rPr lang="en-US" sz="1800" dirty="0" smtClean="0"/>
              <a:t>? Due </a:t>
            </a:r>
            <a:r>
              <a:rPr lang="en-US" sz="1800" dirty="0"/>
              <a:t>to a crisis or by mutual choice as a plan for mutual benefit?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/>
              <a:t>How permanent is the living arrangement intended to be?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/>
              <a:t>Where would the </a:t>
            </a:r>
            <a:r>
              <a:rPr lang="en-US" sz="1800" dirty="0" smtClean="0"/>
              <a:t>party in </a:t>
            </a:r>
            <a:r>
              <a:rPr lang="en-US" sz="1800" dirty="0"/>
              <a:t>crisis live if not sharing housing?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/>
              <a:t>Is the living arrangement fixed, regular, and adequate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5115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Identification Procedures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1541198"/>
              </p:ext>
            </p:extLst>
          </p:nvPr>
        </p:nvGraphicFramePr>
        <p:xfrm>
          <a:off x="736945" y="1120774"/>
          <a:ext cx="8132735" cy="5502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188255" y="2730139"/>
            <a:ext cx="1345476" cy="1306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Awaiting foster care placement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0483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EIS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121537"/>
            <a:ext cx="7886700" cy="49003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</a:t>
            </a:r>
            <a:r>
              <a:rPr lang="en-US" dirty="0" smtClean="0">
                <a:hlinkClick r:id="rId2"/>
              </a:rPr>
              <a:t>data fields related to homelessness </a:t>
            </a:r>
            <a:r>
              <a:rPr lang="en-US" dirty="0" smtClean="0"/>
              <a:t>are reported through the 41 (Student Enrollment) extract.  </a:t>
            </a:r>
            <a:r>
              <a:rPr lang="en-US" i="1" dirty="0" smtClean="0">
                <a:solidFill>
                  <a:srgbClr val="002060"/>
                </a:solidFill>
              </a:rPr>
              <a:t>See State/Province-TN screen in PowerSchool.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/>
              <a:t>Homeless Primary Nighttime Residence </a:t>
            </a:r>
          </a:p>
          <a:p>
            <a:pPr lvl="2"/>
            <a:r>
              <a:rPr lang="en-US" dirty="0" smtClean="0"/>
              <a:t>Reference </a:t>
            </a:r>
            <a:r>
              <a:rPr lang="en-US" dirty="0" smtClean="0">
                <a:hlinkClick r:id="rId3"/>
              </a:rPr>
              <a:t>EIS Appendix 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Enter 00 if student is Not Homeless.</a:t>
            </a:r>
          </a:p>
          <a:p>
            <a:pPr lvl="2"/>
            <a:r>
              <a:rPr lang="en-US" dirty="0" smtClean="0"/>
              <a:t>Enter options 01 through 04 if, and only if, student is confirmed as homeless.</a:t>
            </a:r>
          </a:p>
          <a:p>
            <a:pPr lvl="1"/>
            <a:r>
              <a:rPr lang="en-US" dirty="0" smtClean="0"/>
              <a:t>Homeless Served by McKinney-Vento</a:t>
            </a:r>
          </a:p>
          <a:p>
            <a:pPr lvl="2"/>
            <a:r>
              <a:rPr lang="en-US" dirty="0" smtClean="0"/>
              <a:t>If student is identified as homeless, enter “Yes.”</a:t>
            </a:r>
          </a:p>
          <a:p>
            <a:pPr lvl="2"/>
            <a:r>
              <a:rPr lang="en-US" dirty="0" smtClean="0"/>
              <a:t>If student is not identified as homeless, leave blank.</a:t>
            </a:r>
          </a:p>
          <a:p>
            <a:pPr lvl="1"/>
            <a:r>
              <a:rPr lang="en-US" dirty="0" smtClean="0"/>
              <a:t>Homeless Unaccompanied Youth</a:t>
            </a:r>
          </a:p>
          <a:p>
            <a:pPr lvl="2"/>
            <a:r>
              <a:rPr lang="en-US" dirty="0" smtClean="0"/>
              <a:t>Enter Y or N if, and only if, student is confirmed as homeless.</a:t>
            </a:r>
          </a:p>
          <a:p>
            <a:pPr lvl="2"/>
            <a:r>
              <a:rPr lang="en-US" dirty="0" smtClean="0"/>
              <a:t>If student is not identified as homeless, leave blank.</a:t>
            </a:r>
          </a:p>
          <a:p>
            <a:r>
              <a:rPr lang="en-US" u="sng" dirty="0" smtClean="0"/>
              <a:t>Common errors include:</a:t>
            </a:r>
            <a:endParaRPr lang="en-US" u="sng" dirty="0"/>
          </a:p>
          <a:p>
            <a:pPr lvl="1"/>
            <a:r>
              <a:rPr lang="en-US" dirty="0" smtClean="0"/>
              <a:t>Students listed as homeless, but are not covered by McKinney-Vento.</a:t>
            </a:r>
          </a:p>
          <a:p>
            <a:pPr lvl="1"/>
            <a:r>
              <a:rPr lang="en-US" dirty="0" smtClean="0"/>
              <a:t>Students are not listed as homeless, but have a Y or N in “Homeless Served by McKinney-Vento” field.</a:t>
            </a:r>
          </a:p>
          <a:p>
            <a:pPr lvl="1"/>
            <a:r>
              <a:rPr lang="en-US" dirty="0"/>
              <a:t>Students are not listed as homeless, but have a Y or N in “</a:t>
            </a:r>
            <a:r>
              <a:rPr lang="en-US" dirty="0" smtClean="0"/>
              <a:t>Homeless Unaccompanied Youth” </a:t>
            </a:r>
            <a:r>
              <a:rPr lang="en-US" dirty="0"/>
              <a:t>field.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78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Identification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413AF-8E05-41EF-87C6-418D3B0DFF7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u="sng" dirty="0" smtClean="0"/>
              <a:t>Home Language Survey Processing</a:t>
            </a:r>
          </a:p>
          <a:p>
            <a:pPr marL="0" indent="0" algn="ctr">
              <a:buNone/>
            </a:pPr>
            <a:endParaRPr lang="en-US" sz="2000" b="1" u="sng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7721337"/>
              </p:ext>
            </p:extLst>
          </p:nvPr>
        </p:nvGraphicFramePr>
        <p:xfrm>
          <a:off x="287383" y="1396999"/>
          <a:ext cx="8595360" cy="4762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616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D">
      <a:dk1>
        <a:sysClr val="windowText" lastClr="000000"/>
      </a:dk1>
      <a:lt1>
        <a:sysClr val="window" lastClr="FFFFFF"/>
      </a:lt1>
      <a:dk2>
        <a:srgbClr val="706EE1"/>
      </a:dk2>
      <a:lt2>
        <a:srgbClr val="E7E6E6"/>
      </a:lt2>
      <a:accent1>
        <a:srgbClr val="706EE1"/>
      </a:accent1>
      <a:accent2>
        <a:srgbClr val="A9A7ED"/>
      </a:accent2>
      <a:accent3>
        <a:srgbClr val="A1E269"/>
      </a:accent3>
      <a:accent4>
        <a:srgbClr val="47D2ED"/>
      </a:accent4>
      <a:accent5>
        <a:srgbClr val="FF9933"/>
      </a:accent5>
      <a:accent6>
        <a:srgbClr val="757070"/>
      </a:accent6>
      <a:hlink>
        <a:srgbClr val="706EE1"/>
      </a:hlink>
      <a:folHlink>
        <a:srgbClr val="706EE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D PowerPoint Shell" id="{ACE69BA6-9C13-42DA-B18E-CED10AE52940}" vid="{28ED06ED-F87B-4DCF-A765-8927D93C894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D PowerPoint Shell" id="{ACE69BA6-9C13-42DA-B18E-CED10AE52940}" vid="{0BC03DEB-70C7-4879-BAEF-C86164C729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2E404FA797741A909CBDC6E275D2E" ma:contentTypeVersion="6" ma:contentTypeDescription="Create a new document." ma:contentTypeScope="" ma:versionID="100b3134eadd1cd090e57999c1b1e2ee">
  <xsd:schema xmlns:xsd="http://www.w3.org/2001/XMLSchema" xmlns:xs="http://www.w3.org/2001/XMLSchema" xmlns:p="http://schemas.microsoft.com/office/2006/metadata/properties" xmlns:ns2="97427849-7f06-4eed-bcc4-13a0c4040f33" xmlns:ns3="bb955751-be29-4f0c-9411-04f32be56698" targetNamespace="http://schemas.microsoft.com/office/2006/metadata/properties" ma:root="true" ma:fieldsID="d520fcfc2ca8dd4e2bb4723eb523b13b" ns2:_="" ns3:_="">
    <xsd:import namespace="97427849-7f06-4eed-bcc4-13a0c4040f33"/>
    <xsd:import namespace="bb955751-be29-4f0c-9411-04f32be56698"/>
    <xsd:element name="properties">
      <xsd:complexType>
        <xsd:sequence>
          <xsd:element name="documentManagement">
            <xsd:complexType>
              <xsd:all>
                <xsd:element ref="ns2:Content_x0020_Area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27849-7f06-4eed-bcc4-13a0c4040f33" elementFormDefault="qualified">
    <xsd:import namespace="http://schemas.microsoft.com/office/2006/documentManagement/types"/>
    <xsd:import namespace="http://schemas.microsoft.com/office/infopath/2007/PartnerControls"/>
    <xsd:element name="Content_x0020_Area" ma:index="8" nillable="true" ma:displayName="Document Audience" ma:internalName="Content_x0020_Are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D Support Team"/>
                    <xsd:enumeration value="ASD Operators"/>
                    <xsd:enumeration value="ASD School Staff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55751-be29-4f0c-9411-04f32be56698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Area xmlns="97427849-7f06-4eed-bcc4-13a0c4040f33"/>
    <SharedWithUsers xmlns="bb955751-be29-4f0c-9411-04f32be56698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2BF1EB-4A55-4F79-9C34-689C876AE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427849-7f06-4eed-bcc4-13a0c4040f33"/>
    <ds:schemaRef ds:uri="bb955751-be29-4f0c-9411-04f32be566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90678-93C2-46EE-BFB3-F0AC5FA2F719}">
  <ds:schemaRefs>
    <ds:schemaRef ds:uri="97427849-7f06-4eed-bcc4-13a0c4040f3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bb955751-be29-4f0c-9411-04f32be56698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B31031-1EB1-4BDC-AB68-947703A87B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ASD PowerPoint Shell</Template>
  <TotalTime>241</TotalTime>
  <Words>963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Aparajita</vt:lpstr>
      <vt:lpstr>Apex Serif Bold</vt:lpstr>
      <vt:lpstr>Apex Serif Book</vt:lpstr>
      <vt:lpstr>Arial</vt:lpstr>
      <vt:lpstr>Calibri</vt:lpstr>
      <vt:lpstr>Calibri Light</vt:lpstr>
      <vt:lpstr>Cambria Math</vt:lpstr>
      <vt:lpstr>Century Gothic</vt:lpstr>
      <vt:lpstr>Courier New</vt:lpstr>
      <vt:lpstr>Futura PT Web Heavy</vt:lpstr>
      <vt:lpstr>Futura Std Book</vt:lpstr>
      <vt:lpstr>Wingdings</vt:lpstr>
      <vt:lpstr>Office Theme</vt:lpstr>
      <vt:lpstr>Custom Design</vt:lpstr>
      <vt:lpstr>Identifying Special Populations &amp; Coding in EIS</vt:lpstr>
      <vt:lpstr>Agenda</vt:lpstr>
      <vt:lpstr>Homeless Identification: Key Points</vt:lpstr>
      <vt:lpstr>Homeless Identification Flowchart</vt:lpstr>
      <vt:lpstr>Definitions of Fixed, Regular, &amp; Adequate</vt:lpstr>
      <vt:lpstr>Shared Housing Explained</vt:lpstr>
      <vt:lpstr>Homeless Identification Procedures</vt:lpstr>
      <vt:lpstr>Homeless EIS Coding</vt:lpstr>
      <vt:lpstr>ESL Identification Procedures</vt:lpstr>
      <vt:lpstr>ESL EIS Coding</vt:lpstr>
      <vt:lpstr>Immigrant Identification Procedures </vt:lpstr>
      <vt:lpstr>Immigrant EIS Coding</vt:lpstr>
      <vt:lpstr>ADDITIONAL RESOURCES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Special Populations &amp; Coding in EIS</dc:title>
  <dc:creator>Luanne Sailors</dc:creator>
  <cp:keywords>2013</cp:keywords>
  <cp:lastModifiedBy>Luanne Sailors</cp:lastModifiedBy>
  <cp:revision>32</cp:revision>
  <dcterms:created xsi:type="dcterms:W3CDTF">2016-02-22T16:30:21Z</dcterms:created>
  <dcterms:modified xsi:type="dcterms:W3CDTF">2016-02-29T13:35:26Z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0x0101008312E404FA797741A909CBDC6E275D2E</vt:lpwstr>
  </property>
</Properties>
</file>